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Lst>
  <p:sldSz cy="5143500" cx="9144000"/>
  <p:notesSz cx="6858000" cy="9144000"/>
  <p:embeddedFontLst>
    <p:embeddedFont>
      <p:font typeface="Lato"/>
      <p:regular r:id="rId25"/>
      <p:bold r:id="rId26"/>
      <p:italic r:id="rId27"/>
      <p:boldItalic r:id="rId28"/>
    </p:embeddedFont>
    <p:embeddedFont>
      <p:font typeface="Josefin Sans"/>
      <p:regular r:id="rId29"/>
      <p:bold r:id="rId30"/>
      <p:italic r:id="rId31"/>
      <p:boldItalic r:id="rId32"/>
    </p:embeddedFont>
    <p:embeddedFont>
      <p:font typeface="Lexend"/>
      <p:regular r:id="rId33"/>
      <p:bold r:id="rId34"/>
    </p:embeddedFont>
    <p:embeddedFont>
      <p:font typeface="Questrial"/>
      <p:regular r:id="rId3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17E3BE8-B62E-422B-8B57-E5106EAB8A09}">
  <a:tblStyle styleId="{917E3BE8-B62E-422B-8B57-E5106EAB8A09}"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font" Target="fonts/Lato-bold.fntdata"/><Relationship Id="rId25" Type="http://schemas.openxmlformats.org/officeDocument/2006/relationships/font" Target="fonts/Lato-regular.fntdata"/><Relationship Id="rId28" Type="http://schemas.openxmlformats.org/officeDocument/2006/relationships/font" Target="fonts/Lato-boldItalic.fntdata"/><Relationship Id="rId27" Type="http://schemas.openxmlformats.org/officeDocument/2006/relationships/font" Target="fonts/Lato-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JosefinSans-regular.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JosefinSans-italic.fntdata"/><Relationship Id="rId30" Type="http://schemas.openxmlformats.org/officeDocument/2006/relationships/font" Target="fonts/JosefinSans-bold.fntdata"/><Relationship Id="rId11" Type="http://schemas.openxmlformats.org/officeDocument/2006/relationships/slide" Target="slides/slide5.xml"/><Relationship Id="rId33" Type="http://schemas.openxmlformats.org/officeDocument/2006/relationships/font" Target="fonts/Lexend-regular.fntdata"/><Relationship Id="rId10" Type="http://schemas.openxmlformats.org/officeDocument/2006/relationships/slide" Target="slides/slide4.xml"/><Relationship Id="rId32" Type="http://schemas.openxmlformats.org/officeDocument/2006/relationships/font" Target="fonts/JosefinSans-boldItalic.fntdata"/><Relationship Id="rId13" Type="http://schemas.openxmlformats.org/officeDocument/2006/relationships/slide" Target="slides/slide7.xml"/><Relationship Id="rId35" Type="http://schemas.openxmlformats.org/officeDocument/2006/relationships/font" Target="fonts/Questrial-regular.fntdata"/><Relationship Id="rId12" Type="http://schemas.openxmlformats.org/officeDocument/2006/relationships/slide" Target="slides/slide6.xml"/><Relationship Id="rId34" Type="http://schemas.openxmlformats.org/officeDocument/2006/relationships/font" Target="fonts/Lexend-bold.fntdata"/><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38c5cb8504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38c5cb8504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3a470a89398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3a470a89398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3a5a86490c6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3a5a86490c6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3a65ecf9ba1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3a65ecf9ba1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800">
              <a:solidFill>
                <a:schemeClr val="dk1"/>
              </a:solidFill>
            </a:endParaRPr>
          </a:p>
          <a:p>
            <a:pPr indent="0" lvl="0" marL="0" rtl="0" algn="l">
              <a:spcBef>
                <a:spcPts val="0"/>
              </a:spcBef>
              <a:spcAft>
                <a:spcPts val="0"/>
              </a:spcAft>
              <a:buClr>
                <a:schemeClr val="dk1"/>
              </a:buClr>
              <a:buSzPts val="1100"/>
              <a:buFont typeface="Arial"/>
              <a:buNone/>
            </a:pPr>
            <a:r>
              <a:rPr lang="en-CA" sz="800">
                <a:solidFill>
                  <a:schemeClr val="dk1"/>
                </a:solidFill>
              </a:rPr>
              <a:t>Episode 39</a:t>
            </a:r>
            <a:endParaRPr sz="800">
              <a:solidFill>
                <a:schemeClr val="dk1"/>
              </a:solidFill>
            </a:endParaRPr>
          </a:p>
          <a:p>
            <a:pPr indent="0" lvl="0" marL="0" rtl="0" algn="l">
              <a:spcBef>
                <a:spcPts val="0"/>
              </a:spcBef>
              <a:spcAft>
                <a:spcPts val="0"/>
              </a:spcAft>
              <a:buClr>
                <a:schemeClr val="dk1"/>
              </a:buClr>
              <a:buSzPts val="1100"/>
              <a:buFont typeface="Arial"/>
              <a:buNone/>
            </a:pPr>
            <a:r>
              <a:rPr lang="en-CA" sz="800">
                <a:solidFill>
                  <a:schemeClr val="dk1"/>
                </a:solidFill>
              </a:rPr>
              <a:t>Object Names to Handles:</a:t>
            </a:r>
            <a:endParaRPr sz="800">
              <a:solidFill>
                <a:schemeClr val="dk1"/>
              </a:solidFill>
            </a:endParaRPr>
          </a:p>
          <a:p>
            <a:pPr indent="0" lvl="0" marL="0" rtl="0" algn="l">
              <a:spcBef>
                <a:spcPts val="0"/>
              </a:spcBef>
              <a:spcAft>
                <a:spcPts val="0"/>
              </a:spcAft>
              <a:buClr>
                <a:schemeClr val="dk1"/>
              </a:buClr>
              <a:buSzPts val="1100"/>
              <a:buFont typeface="Arial"/>
              <a:buNone/>
            </a:pPr>
            <a:r>
              <a:rPr lang="en-CA" sz="800">
                <a:solidFill>
                  <a:schemeClr val="dk1"/>
                </a:solidFill>
              </a:rPr>
              <a:t>  apple_0 : Apple_10_:0000</a:t>
            </a:r>
            <a:endParaRPr sz="800">
              <a:solidFill>
                <a:schemeClr val="dk1"/>
              </a:solidFill>
            </a:endParaRPr>
          </a:p>
          <a:p>
            <a:pPr indent="0" lvl="0" marL="0" rtl="0" algn="l">
              <a:spcBef>
                <a:spcPts val="0"/>
              </a:spcBef>
              <a:spcAft>
                <a:spcPts val="0"/>
              </a:spcAft>
              <a:buClr>
                <a:schemeClr val="dk1"/>
              </a:buClr>
              <a:buSzPts val="1100"/>
              <a:buFont typeface="Arial"/>
              <a:buNone/>
            </a:pPr>
            <a:r>
              <a:rPr lang="en-CA" sz="800">
                <a:solidFill>
                  <a:schemeClr val="dk1"/>
                </a:solidFill>
              </a:rPr>
              <a:t>  apple_1 : Apple_21_:0000</a:t>
            </a:r>
            <a:endParaRPr sz="800">
              <a:solidFill>
                <a:schemeClr val="dk1"/>
              </a:solidFill>
            </a:endParaRPr>
          </a:p>
          <a:p>
            <a:pPr indent="0" lvl="0" marL="0" rtl="0" algn="l">
              <a:spcBef>
                <a:spcPts val="0"/>
              </a:spcBef>
              <a:spcAft>
                <a:spcPts val="0"/>
              </a:spcAft>
              <a:buClr>
                <a:schemeClr val="dk1"/>
              </a:buClr>
              <a:buSzPts val="1100"/>
              <a:buFont typeface="Arial"/>
              <a:buNone/>
            </a:pPr>
            <a:r>
              <a:rPr lang="en-CA" sz="800">
                <a:solidFill>
                  <a:schemeClr val="dk1"/>
                </a:solidFill>
              </a:rPr>
              <a:t>  apple_2 : Apple_8_:0000</a:t>
            </a:r>
            <a:endParaRPr sz="800">
              <a:solidFill>
                <a:schemeClr val="dk1"/>
              </a:solidFill>
            </a:endParaRPr>
          </a:p>
          <a:p>
            <a:pPr indent="0" lvl="0" marL="0" rtl="0" algn="l">
              <a:spcBef>
                <a:spcPts val="0"/>
              </a:spcBef>
              <a:spcAft>
                <a:spcPts val="0"/>
              </a:spcAft>
              <a:buClr>
                <a:schemeClr val="dk1"/>
              </a:buClr>
              <a:buSzPts val="1100"/>
              <a:buFont typeface="Arial"/>
              <a:buNone/>
            </a:pPr>
            <a:r>
              <a:rPr lang="en-CA" sz="800">
                <a:solidFill>
                  <a:schemeClr val="dk1"/>
                </a:solidFill>
              </a:rPr>
              <a:t>  credit_card_3 : CreditCard_2_:0000</a:t>
            </a:r>
            <a:endParaRPr sz="800">
              <a:solidFill>
                <a:schemeClr val="dk1"/>
              </a:solidFill>
            </a:endParaRPr>
          </a:p>
          <a:p>
            <a:pPr indent="0" lvl="0" marL="0" rtl="0" algn="l">
              <a:spcBef>
                <a:spcPts val="0"/>
              </a:spcBef>
              <a:spcAft>
                <a:spcPts val="0"/>
              </a:spcAft>
              <a:buClr>
                <a:schemeClr val="dk1"/>
              </a:buClr>
              <a:buSzPts val="1100"/>
              <a:buFont typeface="Arial"/>
              <a:buNone/>
            </a:pPr>
            <a:r>
              <a:rPr lang="en-CA" sz="800">
                <a:solidFill>
                  <a:schemeClr val="dk1"/>
                </a:solidFill>
              </a:rPr>
              <a:t>  teapot_4 : c7a409e41936a6b12e017b30d9328aac5bf0de93_:0000</a:t>
            </a:r>
            <a:endParaRPr sz="800">
              <a:solidFill>
                <a:schemeClr val="dk1"/>
              </a:solidFill>
            </a:endParaRPr>
          </a:p>
          <a:p>
            <a:pPr indent="0" lvl="0" marL="0" rtl="0" algn="l">
              <a:spcBef>
                <a:spcPts val="0"/>
              </a:spcBef>
              <a:spcAft>
                <a:spcPts val="0"/>
              </a:spcAft>
              <a:buClr>
                <a:schemeClr val="dk1"/>
              </a:buClr>
              <a:buSzPts val="1100"/>
              <a:buFont typeface="Arial"/>
              <a:buNone/>
            </a:pPr>
            <a:r>
              <a:rPr lang="en-CA" sz="800">
                <a:solidFill>
                  <a:schemeClr val="dk1"/>
                </a:solidFill>
              </a:rPr>
              <a:t>  box_5 : Box_15_:0000</a:t>
            </a:r>
            <a:endParaRPr sz="800">
              <a:solidFill>
                <a:schemeClr val="dk1"/>
              </a:solidFill>
            </a:endParaRPr>
          </a:p>
          <a:p>
            <a:pPr indent="0" lvl="0" marL="0" rtl="0" algn="l">
              <a:spcBef>
                <a:spcPts val="0"/>
              </a:spcBef>
              <a:spcAft>
                <a:spcPts val="0"/>
              </a:spcAft>
              <a:buClr>
                <a:schemeClr val="dk1"/>
              </a:buClr>
              <a:buSzPts val="1100"/>
              <a:buFont typeface="Arial"/>
              <a:buNone/>
            </a:pPr>
            <a:r>
              <a:rPr lang="en-CA" sz="800">
                <a:solidFill>
                  <a:schemeClr val="dk1"/>
                </a:solidFill>
              </a:rPr>
              <a:t>  jug_6 : 79590e37b261153df0b50a05e90edf40bc4f13c0_:0000</a:t>
            </a:r>
            <a:endParaRPr sz="800">
              <a:solidFill>
                <a:schemeClr val="dk1"/>
              </a:solidFill>
            </a:endParaRPr>
          </a:p>
          <a:p>
            <a:pPr indent="0" lvl="0" marL="0" rtl="0" algn="l">
              <a:spcBef>
                <a:spcPts val="0"/>
              </a:spcBef>
              <a:spcAft>
                <a:spcPts val="0"/>
              </a:spcAft>
              <a:buClr>
                <a:schemeClr val="dk1"/>
              </a:buClr>
              <a:buSzPts val="1100"/>
              <a:buFont typeface="Arial"/>
              <a:buNone/>
            </a:pPr>
            <a:r>
              <a:rPr lang="en-CA" sz="800">
                <a:solidFill>
                  <a:schemeClr val="dk1"/>
                </a:solidFill>
              </a:rPr>
              <a:t>  box_7 : Office_Depot_Canon_CLI_8Y_Ink_Cartridge_Yellow_0623B002_:0000</a:t>
            </a:r>
            <a:endParaRPr sz="800">
              <a:solidFill>
                <a:schemeClr val="dk1"/>
              </a:solidFill>
            </a:endParaRPr>
          </a:p>
          <a:p>
            <a:pPr indent="0" lvl="0" marL="0" rtl="0" algn="l">
              <a:spcBef>
                <a:spcPts val="0"/>
              </a:spcBef>
              <a:spcAft>
                <a:spcPts val="0"/>
              </a:spcAft>
              <a:buClr>
                <a:schemeClr val="dk1"/>
              </a:buClr>
              <a:buSzPts val="1100"/>
              <a:buFont typeface="Arial"/>
              <a:buNone/>
            </a:pPr>
            <a:r>
              <a:rPr lang="en-CA" sz="800">
                <a:solidFill>
                  <a:schemeClr val="dk1"/>
                </a:solidFill>
              </a:rPr>
              <a:t>  clock_8 : dfc9026e1433b4f18ee76e7c6784e9406489a8c3_:0000</a:t>
            </a:r>
            <a:endParaRPr sz="800">
              <a:solidFill>
                <a:schemeClr val="dk1"/>
              </a:solidFill>
            </a:endParaRPr>
          </a:p>
          <a:p>
            <a:pPr indent="0" lvl="0" marL="0" rtl="0" algn="l">
              <a:spcBef>
                <a:spcPts val="0"/>
              </a:spcBef>
              <a:spcAft>
                <a:spcPts val="0"/>
              </a:spcAft>
              <a:buClr>
                <a:schemeClr val="dk1"/>
              </a:buClr>
              <a:buSzPts val="1100"/>
              <a:buFont typeface="Arial"/>
              <a:buNone/>
            </a:pPr>
            <a:r>
              <a:rPr lang="en-CA" sz="800">
                <a:solidFill>
                  <a:schemeClr val="dk1"/>
                </a:solidFill>
              </a:rPr>
              <a:t>  vase_9 : b5a2e303c9a5cfa54fb5b257cd82926b194e1e26_:0000</a:t>
            </a:r>
            <a:endParaRPr sz="800">
              <a:solidFill>
                <a:schemeClr val="dk1"/>
              </a:solidFill>
            </a:endParaRPr>
          </a:p>
          <a:p>
            <a:pPr indent="0" lvl="0" marL="0" rtl="0" algn="l">
              <a:spcBef>
                <a:spcPts val="0"/>
              </a:spcBef>
              <a:spcAft>
                <a:spcPts val="0"/>
              </a:spcAft>
              <a:buClr>
                <a:schemeClr val="dk1"/>
              </a:buClr>
              <a:buSzPts val="1100"/>
              <a:buFont typeface="Arial"/>
              <a:buNone/>
            </a:pPr>
            <a:r>
              <a:t/>
            </a:r>
            <a:endParaRPr sz="8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3a470a89398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3a470a89398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39e71127806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39e71127806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CA"/>
              <a:t>measure intrusion threshold distance vs completion to see reaction of robot toward human overtime</a:t>
            </a:r>
            <a:endParaRPr/>
          </a:p>
          <a:p>
            <a:pPr indent="-298450" lvl="0" marL="457200" rtl="0" algn="l">
              <a:spcBef>
                <a:spcPts val="0"/>
              </a:spcBef>
              <a:spcAft>
                <a:spcPts val="0"/>
              </a:spcAft>
              <a:buSzPts val="1100"/>
              <a:buChar char="-"/>
            </a:pPr>
            <a:r>
              <a:rPr lang="en-CA"/>
              <a:t>measuring against human only does not make sense, hard to model human properly, should compare different robot behaviour instead</a:t>
            </a:r>
            <a:endParaRPr/>
          </a:p>
          <a:p>
            <a:pPr indent="-298450" lvl="0" marL="457200" rtl="0" algn="l">
              <a:spcBef>
                <a:spcPts val="0"/>
              </a:spcBef>
              <a:spcAft>
                <a:spcPts val="0"/>
              </a:spcAft>
              <a:buSzPts val="1100"/>
              <a:buChar char="-"/>
            </a:pPr>
            <a:r>
              <a:rPr lang="en-CA"/>
              <a:t>measure robot completion time</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39e71127806_1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39e71127806_1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39e71127806_1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39e71127806_1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39e71127806_1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39e71127806_1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3a65ecf9ba1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3a65ecf9ba1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g38c5cb85045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 name="Google Shape;61;g38c5cb85045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38c5cb85045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38c5cb85045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38c5cb85045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38c5cb85045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3a5a86490c6_1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3a5a86490c6_1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3a5a86490c6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3a5a86490c6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CA"/>
              <a:t>Q = process noise covariance, controls how quick uncertainty grows. diag(0.5, 0.5) in </a:t>
            </a:r>
            <a:r>
              <a:rPr lang="en-CA"/>
              <a:t>implementation</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3a5bc3cd791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3a5bc3cd791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39e71127806_1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39e71127806_1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38d45e57209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38d45e57209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CA"/>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39.png"/><Relationship Id="rId4" Type="http://schemas.openxmlformats.org/officeDocument/2006/relationships/image" Target="../media/image44.png"/><Relationship Id="rId5" Type="http://schemas.openxmlformats.org/officeDocument/2006/relationships/image" Target="../media/image4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3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3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hyperlink" Target="http://drive.google.com/file/d/12YeubdW60YwkTM6zSGGlGc3rYLzllvLd/view" TargetMode="External"/><Relationship Id="rId4" Type="http://schemas.openxmlformats.org/officeDocument/2006/relationships/image" Target="../media/image42.jpg"/><Relationship Id="rId5" Type="http://schemas.openxmlformats.org/officeDocument/2006/relationships/hyperlink" Target="http://drive.google.com/file/d/1qoQzv-3gHWUkmdz8hPH-t-iYge2wDmr2/view" TargetMode="External"/><Relationship Id="rId6" Type="http://schemas.openxmlformats.org/officeDocument/2006/relationships/image" Target="../media/image40.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image" Target="../media/image2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image" Target="../media/image3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image" Target="../media/image3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 Id="rId3" Type="http://schemas.openxmlformats.org/officeDocument/2006/relationships/image" Target="../media/image3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 Id="rId3" Type="http://schemas.openxmlformats.org/officeDocument/2006/relationships/image" Target="../media/image30.jpg"/><Relationship Id="rId4" Type="http://schemas.openxmlformats.org/officeDocument/2006/relationships/image" Target="../media/image36.jpg"/><Relationship Id="rId5" Type="http://schemas.openxmlformats.org/officeDocument/2006/relationships/image" Target="../media/image41.jpg"/><Relationship Id="rId6" Type="http://schemas.openxmlformats.org/officeDocument/2006/relationships/image" Target="../media/image34.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image" Target="../media/image9.png"/><Relationship Id="rId4" Type="http://schemas.openxmlformats.org/officeDocument/2006/relationships/image" Target="../media/image28.jpg"/><Relationship Id="rId5" Type="http://schemas.openxmlformats.org/officeDocument/2006/relationships/image" Target="../media/image14.jpg"/><Relationship Id="rId6" Type="http://schemas.openxmlformats.org/officeDocument/2006/relationships/image" Target="../media/image3.jpg"/><Relationship Id="rId7" Type="http://schemas.openxmlformats.org/officeDocument/2006/relationships/image" Target="../media/image10.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image" Target="../media/image12.png"/><Relationship Id="rId4" Type="http://schemas.openxmlformats.org/officeDocument/2006/relationships/image" Target="../media/image4.png"/><Relationship Id="rId5" Type="http://schemas.openxmlformats.org/officeDocument/2006/relationships/image" Target="../media/image2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image" Target="../media/image11.png"/><Relationship Id="rId4" Type="http://schemas.openxmlformats.org/officeDocument/2006/relationships/image" Target="../media/image17.png"/><Relationship Id="rId10" Type="http://schemas.openxmlformats.org/officeDocument/2006/relationships/image" Target="../media/image15.png"/><Relationship Id="rId9" Type="http://schemas.openxmlformats.org/officeDocument/2006/relationships/image" Target="../media/image5.png"/><Relationship Id="rId5" Type="http://schemas.openxmlformats.org/officeDocument/2006/relationships/image" Target="../media/image8.png"/><Relationship Id="rId6" Type="http://schemas.openxmlformats.org/officeDocument/2006/relationships/image" Target="../media/image13.png"/><Relationship Id="rId7" Type="http://schemas.openxmlformats.org/officeDocument/2006/relationships/image" Target="../media/image7.png"/><Relationship Id="rId8" Type="http://schemas.openxmlformats.org/officeDocument/2006/relationships/image" Target="../media/image3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18.png"/><Relationship Id="rId4" Type="http://schemas.openxmlformats.org/officeDocument/2006/relationships/image" Target="../media/image1.png"/><Relationship Id="rId11" Type="http://schemas.openxmlformats.org/officeDocument/2006/relationships/image" Target="../media/image20.png"/><Relationship Id="rId10" Type="http://schemas.openxmlformats.org/officeDocument/2006/relationships/image" Target="../media/image19.png"/><Relationship Id="rId9" Type="http://schemas.openxmlformats.org/officeDocument/2006/relationships/image" Target="../media/image22.png"/><Relationship Id="rId5" Type="http://schemas.openxmlformats.org/officeDocument/2006/relationships/image" Target="../media/image2.png"/><Relationship Id="rId6" Type="http://schemas.openxmlformats.org/officeDocument/2006/relationships/image" Target="../media/image6.png"/><Relationship Id="rId7" Type="http://schemas.openxmlformats.org/officeDocument/2006/relationships/image" Target="../media/image21.png"/><Relationship Id="rId8" Type="http://schemas.openxmlformats.org/officeDocument/2006/relationships/image" Target="../media/image2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25.png"/><Relationship Id="rId4" Type="http://schemas.openxmlformats.org/officeDocument/2006/relationships/image" Target="../media/image2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24.png"/><Relationship Id="rId4" Type="http://schemas.openxmlformats.org/officeDocument/2006/relationships/image" Target="../media/image16.png"/><Relationship Id="rId5" Type="http://schemas.openxmlformats.org/officeDocument/2006/relationships/image" Target="../media/image3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idx="4294967295" type="ctrTitle"/>
          </p:nvPr>
        </p:nvSpPr>
        <p:spPr>
          <a:xfrm>
            <a:off x="727950" y="1196150"/>
            <a:ext cx="7688100" cy="16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CA" sz="3600">
                <a:solidFill>
                  <a:srgbClr val="1A1A1A"/>
                </a:solidFill>
                <a:latin typeface="Josefin Sans"/>
                <a:ea typeface="Josefin Sans"/>
                <a:cs typeface="Josefin Sans"/>
                <a:sym typeface="Josefin Sans"/>
              </a:rPr>
              <a:t>Human-in-the-Loop </a:t>
            </a:r>
            <a:r>
              <a:rPr lang="en-CA" sz="3600">
                <a:latin typeface="Josefin Sans"/>
                <a:ea typeface="Josefin Sans"/>
                <a:cs typeface="Josefin Sans"/>
                <a:sym typeface="Josefin Sans"/>
              </a:rPr>
              <a:t>Object-Goal </a:t>
            </a:r>
            <a:r>
              <a:rPr lang="en-CA" sz="3600">
                <a:solidFill>
                  <a:srgbClr val="1A1A1A"/>
                </a:solidFill>
                <a:latin typeface="Josefin Sans"/>
                <a:ea typeface="Josefin Sans"/>
                <a:cs typeface="Josefin Sans"/>
                <a:sym typeface="Josefin Sans"/>
              </a:rPr>
              <a:t>Navigation </a:t>
            </a:r>
            <a:r>
              <a:rPr lang="en-CA" sz="3600">
                <a:solidFill>
                  <a:srgbClr val="1A1A1A"/>
                </a:solidFill>
                <a:latin typeface="Josefin Sans"/>
                <a:ea typeface="Josefin Sans"/>
                <a:cs typeface="Josefin Sans"/>
                <a:sym typeface="Josefin Sans"/>
              </a:rPr>
              <a:t>in </a:t>
            </a:r>
            <a:r>
              <a:rPr lang="en-CA" sz="3600">
                <a:latin typeface="Josefin Sans"/>
                <a:ea typeface="Josefin Sans"/>
                <a:cs typeface="Josefin Sans"/>
                <a:sym typeface="Josefin Sans"/>
              </a:rPr>
              <a:t>Household Settings</a:t>
            </a:r>
            <a:endParaRPr sz="3600">
              <a:solidFill>
                <a:srgbClr val="1A1A1A"/>
              </a:solidFill>
              <a:latin typeface="Josefin Sans"/>
              <a:ea typeface="Josefin Sans"/>
              <a:cs typeface="Josefin Sans"/>
              <a:sym typeface="Josefin Sans"/>
            </a:endParaRPr>
          </a:p>
        </p:txBody>
      </p:sp>
      <p:sp>
        <p:nvSpPr>
          <p:cNvPr id="55" name="Google Shape;55;p13"/>
          <p:cNvSpPr txBox="1"/>
          <p:nvPr>
            <p:ph idx="4294967295" type="subTitle"/>
          </p:nvPr>
        </p:nvSpPr>
        <p:spPr>
          <a:xfrm>
            <a:off x="727950" y="2839550"/>
            <a:ext cx="6144900" cy="4425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b="1" lang="en-CA" sz="1400">
                <a:solidFill>
                  <a:srgbClr val="1155CC"/>
                </a:solidFill>
                <a:latin typeface="Josefin Sans"/>
                <a:ea typeface="Josefin Sans"/>
                <a:cs typeface="Josefin Sans"/>
                <a:sym typeface="Josefin Sans"/>
              </a:rPr>
              <a:t>Nhi (Leona) Nguyen, Mengyin (Cassie) Lin, Yi (Cherry) Lian</a:t>
            </a:r>
            <a:endParaRPr b="1" sz="1400">
              <a:solidFill>
                <a:srgbClr val="1155CC"/>
              </a:solidFill>
              <a:latin typeface="Josefin Sans"/>
              <a:ea typeface="Josefin Sans"/>
              <a:cs typeface="Josefin Sans"/>
              <a:sym typeface="Josefin Sans"/>
            </a:endParaRPr>
          </a:p>
        </p:txBody>
      </p:sp>
      <p:sp>
        <p:nvSpPr>
          <p:cNvPr id="56" name="Google Shape;56;p13"/>
          <p:cNvSpPr/>
          <p:nvPr/>
        </p:nvSpPr>
        <p:spPr>
          <a:xfrm>
            <a:off x="0" y="1196150"/>
            <a:ext cx="635400" cy="2085900"/>
          </a:xfrm>
          <a:prstGeom prst="rect">
            <a:avLst/>
          </a:prstGeom>
          <a:solidFill>
            <a:srgbClr val="E6913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57" name="Google Shape;57;p13"/>
          <p:cNvSpPr txBox="1"/>
          <p:nvPr>
            <p:ph idx="4294967295" type="subTitle"/>
          </p:nvPr>
        </p:nvSpPr>
        <p:spPr>
          <a:xfrm>
            <a:off x="6912675" y="273925"/>
            <a:ext cx="1863000" cy="442500"/>
          </a:xfrm>
          <a:prstGeom prst="rect">
            <a:avLst/>
          </a:prstGeom>
          <a:solidFill>
            <a:srgbClr val="E5F0FF"/>
          </a:solidFill>
        </p:spPr>
        <p:txBody>
          <a:bodyPr anchorCtr="0" anchor="ctr" bIns="91425" lIns="91425" spcFirstLastPara="1" rIns="91425" wrap="square" tIns="91425">
            <a:normAutofit fontScale="85000"/>
          </a:bodyPr>
          <a:lstStyle/>
          <a:p>
            <a:pPr indent="0" lvl="0" marL="0" rtl="0" algn="ctr">
              <a:spcBef>
                <a:spcPts val="0"/>
              </a:spcBef>
              <a:spcAft>
                <a:spcPts val="1200"/>
              </a:spcAft>
              <a:buNone/>
            </a:pPr>
            <a:r>
              <a:rPr lang="en-CA" sz="1400">
                <a:solidFill>
                  <a:srgbClr val="1C4587"/>
                </a:solidFill>
                <a:latin typeface="Josefin Sans"/>
                <a:ea typeface="Josefin Sans"/>
                <a:cs typeface="Josefin Sans"/>
                <a:sym typeface="Josefin Sans"/>
              </a:rPr>
              <a:t>CS 7633 HRI Fall 2025</a:t>
            </a:r>
            <a:endParaRPr sz="1400">
              <a:solidFill>
                <a:srgbClr val="1C4587"/>
              </a:solidFill>
              <a:latin typeface="Josefin Sans"/>
              <a:ea typeface="Josefin Sans"/>
              <a:cs typeface="Josefin Sans"/>
              <a:sym typeface="Josefin Sans"/>
            </a:endParaRPr>
          </a:p>
        </p:txBody>
      </p:sp>
      <p:sp>
        <p:nvSpPr>
          <p:cNvPr id="58" name="Google Shape;58;p13"/>
          <p:cNvSpPr txBox="1"/>
          <p:nvPr/>
        </p:nvSpPr>
        <p:spPr>
          <a:xfrm>
            <a:off x="727950" y="2571750"/>
            <a:ext cx="7688100" cy="285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rPr lang="en-CA" sz="1200">
                <a:solidFill>
                  <a:srgbClr val="595959"/>
                </a:solidFill>
                <a:latin typeface="Lato"/>
                <a:ea typeface="Lato"/>
                <a:cs typeface="Lato"/>
                <a:sym typeface="Lato"/>
              </a:rPr>
              <a:t>Project Final Presentation</a:t>
            </a:r>
            <a:endParaRPr sz="1200">
              <a:solidFill>
                <a:srgbClr val="595959"/>
              </a:solidFill>
              <a:latin typeface="Lato"/>
              <a:ea typeface="Lato"/>
              <a:cs typeface="Lato"/>
              <a:sym typeface="La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22"/>
          <p:cNvSpPr txBox="1"/>
          <p:nvPr>
            <p:ph idx="4294967295" type="title"/>
          </p:nvPr>
        </p:nvSpPr>
        <p:spPr>
          <a:xfrm>
            <a:off x="378075" y="294450"/>
            <a:ext cx="85035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CA">
                <a:solidFill>
                  <a:srgbClr val="073763"/>
                </a:solidFill>
                <a:latin typeface="Josefin Sans"/>
                <a:ea typeface="Josefin Sans"/>
                <a:cs typeface="Josefin Sans"/>
                <a:sym typeface="Josefin Sans"/>
              </a:rPr>
              <a:t>Experiment Setup</a:t>
            </a:r>
            <a:endParaRPr>
              <a:solidFill>
                <a:srgbClr val="073763"/>
              </a:solidFill>
              <a:latin typeface="Josefin Sans"/>
              <a:ea typeface="Josefin Sans"/>
              <a:cs typeface="Josefin Sans"/>
              <a:sym typeface="Josefin Sans"/>
            </a:endParaRPr>
          </a:p>
        </p:txBody>
      </p:sp>
      <p:sp>
        <p:nvSpPr>
          <p:cNvPr id="212" name="Google Shape;212;p22"/>
          <p:cNvSpPr/>
          <p:nvPr/>
        </p:nvSpPr>
        <p:spPr>
          <a:xfrm>
            <a:off x="0" y="829650"/>
            <a:ext cx="3581400" cy="94200"/>
          </a:xfrm>
          <a:prstGeom prst="rect">
            <a:avLst/>
          </a:prstGeom>
          <a:solidFill>
            <a:srgbClr val="A4C2F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pic>
        <p:nvPicPr>
          <p:cNvPr id="213" name="Google Shape;213;p22"/>
          <p:cNvPicPr preferRelativeResize="0"/>
          <p:nvPr/>
        </p:nvPicPr>
        <p:blipFill>
          <a:blip r:embed="rId3">
            <a:alphaModFix/>
          </a:blip>
          <a:stretch>
            <a:fillRect/>
          </a:stretch>
        </p:blipFill>
        <p:spPr>
          <a:xfrm>
            <a:off x="243000" y="4578975"/>
            <a:ext cx="805869" cy="402938"/>
          </a:xfrm>
          <a:prstGeom prst="rect">
            <a:avLst/>
          </a:prstGeom>
          <a:noFill/>
          <a:ln>
            <a:noFill/>
          </a:ln>
        </p:spPr>
      </p:pic>
      <p:sp>
        <p:nvSpPr>
          <p:cNvPr id="214" name="Google Shape;214;p22"/>
          <p:cNvSpPr txBox="1"/>
          <p:nvPr/>
        </p:nvSpPr>
        <p:spPr>
          <a:xfrm>
            <a:off x="548800" y="3192425"/>
            <a:ext cx="35814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CA">
                <a:solidFill>
                  <a:schemeClr val="dk2"/>
                </a:solidFill>
                <a:latin typeface="Questrial"/>
                <a:ea typeface="Questrial"/>
                <a:cs typeface="Questrial"/>
                <a:sym typeface="Questrial"/>
              </a:rPr>
              <a:t>Built our experiment on PARTNR, a Habitat-based benchmark for embodied multi-agent tasks.</a:t>
            </a:r>
            <a:endParaRPr>
              <a:latin typeface="Questrial"/>
              <a:ea typeface="Questrial"/>
              <a:cs typeface="Questrial"/>
              <a:sym typeface="Questrial"/>
            </a:endParaRPr>
          </a:p>
        </p:txBody>
      </p:sp>
      <p:sp>
        <p:nvSpPr>
          <p:cNvPr id="215" name="Google Shape;215;p22"/>
          <p:cNvSpPr txBox="1"/>
          <p:nvPr/>
        </p:nvSpPr>
        <p:spPr>
          <a:xfrm>
            <a:off x="4897575" y="3084725"/>
            <a:ext cx="39840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CA">
                <a:solidFill>
                  <a:schemeClr val="dk2"/>
                </a:solidFill>
                <a:latin typeface="Questrial"/>
                <a:ea typeface="Questrial"/>
                <a:cs typeface="Questrial"/>
                <a:sym typeface="Questrial"/>
              </a:rPr>
              <a:t>Modified the PARTNR codebase to support human-only tasks and implemented a scripted planner that controls the robot’s object-goal navigation.</a:t>
            </a:r>
            <a:endParaRPr>
              <a:solidFill>
                <a:schemeClr val="dk2"/>
              </a:solidFill>
              <a:latin typeface="Questrial"/>
              <a:ea typeface="Questrial"/>
              <a:cs typeface="Questrial"/>
              <a:sym typeface="Questrial"/>
            </a:endParaRPr>
          </a:p>
        </p:txBody>
      </p:sp>
      <p:pic>
        <p:nvPicPr>
          <p:cNvPr id="216" name="Google Shape;216;p22"/>
          <p:cNvPicPr preferRelativeResize="0"/>
          <p:nvPr/>
        </p:nvPicPr>
        <p:blipFill>
          <a:blip r:embed="rId4">
            <a:alphaModFix/>
          </a:blip>
          <a:stretch>
            <a:fillRect/>
          </a:stretch>
        </p:blipFill>
        <p:spPr>
          <a:xfrm>
            <a:off x="5773975" y="982050"/>
            <a:ext cx="1950276" cy="1950276"/>
          </a:xfrm>
          <a:prstGeom prst="rect">
            <a:avLst/>
          </a:prstGeom>
          <a:noFill/>
          <a:ln>
            <a:noFill/>
          </a:ln>
        </p:spPr>
      </p:pic>
      <p:pic>
        <p:nvPicPr>
          <p:cNvPr id="217" name="Google Shape;217;p22"/>
          <p:cNvPicPr preferRelativeResize="0"/>
          <p:nvPr/>
        </p:nvPicPr>
        <p:blipFill>
          <a:blip r:embed="rId5">
            <a:alphaModFix/>
          </a:blip>
          <a:stretch>
            <a:fillRect/>
          </a:stretch>
        </p:blipFill>
        <p:spPr>
          <a:xfrm>
            <a:off x="676275" y="1353463"/>
            <a:ext cx="3326451" cy="175357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23"/>
          <p:cNvSpPr txBox="1"/>
          <p:nvPr>
            <p:ph idx="4294967295" type="title"/>
          </p:nvPr>
        </p:nvSpPr>
        <p:spPr>
          <a:xfrm>
            <a:off x="378075" y="294450"/>
            <a:ext cx="85035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CA">
                <a:solidFill>
                  <a:srgbClr val="073763"/>
                </a:solidFill>
                <a:latin typeface="Josefin Sans"/>
                <a:ea typeface="Josefin Sans"/>
                <a:cs typeface="Josefin Sans"/>
                <a:sym typeface="Josefin Sans"/>
              </a:rPr>
              <a:t>Experimental Settings</a:t>
            </a:r>
            <a:endParaRPr>
              <a:solidFill>
                <a:srgbClr val="073763"/>
              </a:solidFill>
              <a:latin typeface="Josefin Sans"/>
              <a:ea typeface="Josefin Sans"/>
              <a:cs typeface="Josefin Sans"/>
              <a:sym typeface="Josefin Sans"/>
            </a:endParaRPr>
          </a:p>
        </p:txBody>
      </p:sp>
      <p:sp>
        <p:nvSpPr>
          <p:cNvPr id="223" name="Google Shape;223;p23"/>
          <p:cNvSpPr/>
          <p:nvPr/>
        </p:nvSpPr>
        <p:spPr>
          <a:xfrm>
            <a:off x="0" y="829650"/>
            <a:ext cx="3753000" cy="94200"/>
          </a:xfrm>
          <a:prstGeom prst="rect">
            <a:avLst/>
          </a:prstGeom>
          <a:solidFill>
            <a:srgbClr val="A4C2F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pic>
        <p:nvPicPr>
          <p:cNvPr id="224" name="Google Shape;224;p23"/>
          <p:cNvPicPr preferRelativeResize="0"/>
          <p:nvPr/>
        </p:nvPicPr>
        <p:blipFill rotWithShape="1">
          <a:blip r:embed="rId3">
            <a:alphaModFix/>
          </a:blip>
          <a:srcRect b="22043" l="27662" r="27590" t="24928"/>
          <a:stretch/>
        </p:blipFill>
        <p:spPr>
          <a:xfrm>
            <a:off x="288175" y="1144225"/>
            <a:ext cx="3176650" cy="3764250"/>
          </a:xfrm>
          <a:prstGeom prst="rect">
            <a:avLst/>
          </a:prstGeom>
          <a:noFill/>
          <a:ln>
            <a:noFill/>
          </a:ln>
        </p:spPr>
      </p:pic>
      <p:sp>
        <p:nvSpPr>
          <p:cNvPr id="225" name="Google Shape;225;p23"/>
          <p:cNvSpPr txBox="1"/>
          <p:nvPr/>
        </p:nvSpPr>
        <p:spPr>
          <a:xfrm>
            <a:off x="4572000" y="1625650"/>
            <a:ext cx="3581400" cy="32016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Questrial"/>
              <a:buChar char="●"/>
            </a:pPr>
            <a:r>
              <a:rPr lang="en-CA">
                <a:solidFill>
                  <a:schemeClr val="dk2"/>
                </a:solidFill>
                <a:latin typeface="Questrial"/>
                <a:ea typeface="Questrial"/>
                <a:cs typeface="Questrial"/>
                <a:sym typeface="Questrial"/>
              </a:rPr>
              <a:t>“Human: Dust all of the books in the living room and arrange them on the tables. Robot: Navigate to various objects in the scene.”</a:t>
            </a:r>
            <a:endParaRPr>
              <a:solidFill>
                <a:schemeClr val="dk2"/>
              </a:solidFill>
              <a:latin typeface="Questrial"/>
              <a:ea typeface="Questrial"/>
              <a:cs typeface="Questrial"/>
              <a:sym typeface="Questrial"/>
            </a:endParaRPr>
          </a:p>
          <a:p>
            <a:pPr indent="-317500" lvl="0" marL="457200" rtl="0" algn="l">
              <a:spcBef>
                <a:spcPts val="0"/>
              </a:spcBef>
              <a:spcAft>
                <a:spcPts val="0"/>
              </a:spcAft>
              <a:buClr>
                <a:schemeClr val="dk2"/>
              </a:buClr>
              <a:buSzPts val="1400"/>
              <a:buFont typeface="Questrial"/>
              <a:buChar char="●"/>
            </a:pPr>
            <a:r>
              <a:rPr lang="en-CA">
                <a:solidFill>
                  <a:schemeClr val="dk2"/>
                </a:solidFill>
                <a:latin typeface="Questrial"/>
                <a:ea typeface="Questrial"/>
                <a:cs typeface="Questrial"/>
                <a:sym typeface="Questrial"/>
              </a:rPr>
              <a:t>“Human: Help me set up a table for lunch in the living room. Place 3 forks, 2 spoons, a piece of bread, and sushi mat on the table. Robot: Navigate to various objects in the scene.”</a:t>
            </a:r>
            <a:endParaRPr>
              <a:solidFill>
                <a:schemeClr val="dk2"/>
              </a:solidFill>
              <a:latin typeface="Questrial"/>
              <a:ea typeface="Questrial"/>
              <a:cs typeface="Questrial"/>
              <a:sym typeface="Questrial"/>
            </a:endParaRPr>
          </a:p>
          <a:p>
            <a:pPr indent="-317500" lvl="0" marL="457200" rtl="0" algn="l">
              <a:spcBef>
                <a:spcPts val="0"/>
              </a:spcBef>
              <a:spcAft>
                <a:spcPts val="0"/>
              </a:spcAft>
              <a:buClr>
                <a:schemeClr val="dk2"/>
              </a:buClr>
              <a:buSzPts val="1400"/>
              <a:buFont typeface="Questrial"/>
              <a:buChar char="●"/>
            </a:pPr>
            <a:r>
              <a:rPr lang="en-CA">
                <a:solidFill>
                  <a:schemeClr val="dk2"/>
                </a:solidFill>
                <a:latin typeface="Questrial"/>
                <a:ea typeface="Questrial"/>
                <a:cs typeface="Questrial"/>
                <a:sym typeface="Questrial"/>
              </a:rPr>
              <a:t>"Human: Please put an apple in the fridge, my credit card on the bedside table, and the teapot on the living room table. Robot: Navigate to various objects in the scene."</a:t>
            </a:r>
            <a:endParaRPr>
              <a:solidFill>
                <a:schemeClr val="dk2"/>
              </a:solidFill>
              <a:latin typeface="Questrial"/>
              <a:ea typeface="Questrial"/>
              <a:cs typeface="Questrial"/>
              <a:sym typeface="Questrial"/>
            </a:endParaRPr>
          </a:p>
        </p:txBody>
      </p:sp>
      <p:sp>
        <p:nvSpPr>
          <p:cNvPr id="226" name="Google Shape;226;p23"/>
          <p:cNvSpPr txBox="1"/>
          <p:nvPr/>
        </p:nvSpPr>
        <p:spPr>
          <a:xfrm>
            <a:off x="4572000" y="1225450"/>
            <a:ext cx="2143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CA">
                <a:latin typeface="Lexend"/>
                <a:ea typeface="Lexend"/>
                <a:cs typeface="Lexend"/>
                <a:sym typeface="Lexend"/>
              </a:rPr>
              <a:t>Sample Instructions</a:t>
            </a:r>
            <a:endParaRPr>
              <a:latin typeface="Lexend"/>
              <a:ea typeface="Lexend"/>
              <a:cs typeface="Lexend"/>
              <a:sym typeface="Lexen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24"/>
          <p:cNvSpPr txBox="1"/>
          <p:nvPr>
            <p:ph idx="4294967295" type="title"/>
          </p:nvPr>
        </p:nvSpPr>
        <p:spPr>
          <a:xfrm>
            <a:off x="378075" y="294450"/>
            <a:ext cx="85035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CA">
                <a:solidFill>
                  <a:srgbClr val="073763"/>
                </a:solidFill>
                <a:latin typeface="Josefin Sans"/>
                <a:ea typeface="Josefin Sans"/>
                <a:cs typeface="Josefin Sans"/>
                <a:sym typeface="Josefin Sans"/>
              </a:rPr>
              <a:t>Experimental Settings</a:t>
            </a:r>
            <a:endParaRPr>
              <a:solidFill>
                <a:srgbClr val="073763"/>
              </a:solidFill>
              <a:latin typeface="Josefin Sans"/>
              <a:ea typeface="Josefin Sans"/>
              <a:cs typeface="Josefin Sans"/>
              <a:sym typeface="Josefin Sans"/>
            </a:endParaRPr>
          </a:p>
        </p:txBody>
      </p:sp>
      <p:sp>
        <p:nvSpPr>
          <p:cNvPr id="232" name="Google Shape;232;p24"/>
          <p:cNvSpPr/>
          <p:nvPr/>
        </p:nvSpPr>
        <p:spPr>
          <a:xfrm>
            <a:off x="0" y="829650"/>
            <a:ext cx="3753000" cy="94200"/>
          </a:xfrm>
          <a:prstGeom prst="rect">
            <a:avLst/>
          </a:prstGeom>
          <a:solidFill>
            <a:srgbClr val="A4C2F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pic>
        <p:nvPicPr>
          <p:cNvPr id="233" name="Google Shape;233;p24"/>
          <p:cNvPicPr preferRelativeResize="0"/>
          <p:nvPr/>
        </p:nvPicPr>
        <p:blipFill rotWithShape="1">
          <a:blip r:embed="rId3">
            <a:alphaModFix/>
          </a:blip>
          <a:srcRect b="22043" l="27662" r="27590" t="24928"/>
          <a:stretch/>
        </p:blipFill>
        <p:spPr>
          <a:xfrm>
            <a:off x="288175" y="1144225"/>
            <a:ext cx="3176650" cy="3764250"/>
          </a:xfrm>
          <a:prstGeom prst="rect">
            <a:avLst/>
          </a:prstGeom>
          <a:noFill/>
          <a:ln>
            <a:noFill/>
          </a:ln>
        </p:spPr>
      </p:pic>
      <p:sp>
        <p:nvSpPr>
          <p:cNvPr id="234" name="Google Shape;234;p24"/>
          <p:cNvSpPr txBox="1"/>
          <p:nvPr/>
        </p:nvSpPr>
        <p:spPr>
          <a:xfrm>
            <a:off x="4025650" y="676650"/>
            <a:ext cx="2143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CA">
                <a:latin typeface="Lexend"/>
                <a:ea typeface="Lexend"/>
                <a:cs typeface="Lexend"/>
                <a:sym typeface="Lexend"/>
              </a:rPr>
              <a:t>Sample Objects</a:t>
            </a:r>
            <a:endParaRPr>
              <a:latin typeface="Lexend"/>
              <a:ea typeface="Lexend"/>
              <a:cs typeface="Lexend"/>
              <a:sym typeface="Lexend"/>
            </a:endParaRPr>
          </a:p>
        </p:txBody>
      </p:sp>
      <p:graphicFrame>
        <p:nvGraphicFramePr>
          <p:cNvPr id="235" name="Google Shape;235;p24"/>
          <p:cNvGraphicFramePr/>
          <p:nvPr/>
        </p:nvGraphicFramePr>
        <p:xfrm>
          <a:off x="4025650" y="1144225"/>
          <a:ext cx="3000000" cy="3000000"/>
        </p:xfrm>
        <a:graphic>
          <a:graphicData uri="http://schemas.openxmlformats.org/drawingml/2006/table">
            <a:tbl>
              <a:tblPr>
                <a:noFill/>
                <a:tableStyleId>{917E3BE8-B62E-422B-8B57-E5106EAB8A09}</a:tableStyleId>
              </a:tblPr>
              <a:tblGrid>
                <a:gridCol w="1674350"/>
                <a:gridCol w="3181575"/>
              </a:tblGrid>
              <a:tr h="200025">
                <a:tc>
                  <a:txBody>
                    <a:bodyPr/>
                    <a:lstStyle/>
                    <a:p>
                      <a:pPr indent="0" lvl="0" marL="0" rtl="0" algn="ctr">
                        <a:lnSpc>
                          <a:spcPct val="115000"/>
                        </a:lnSpc>
                        <a:spcBef>
                          <a:spcPts val="0"/>
                        </a:spcBef>
                        <a:spcAft>
                          <a:spcPts val="0"/>
                        </a:spcAft>
                        <a:buNone/>
                      </a:pPr>
                      <a:r>
                        <a:rPr b="1" lang="en-CA" sz="1000">
                          <a:latin typeface="Questrial"/>
                          <a:ea typeface="Questrial"/>
                          <a:cs typeface="Questrial"/>
                          <a:sym typeface="Questrial"/>
                        </a:rPr>
                        <a:t>Object Name</a:t>
                      </a:r>
                      <a:endParaRPr b="1" sz="1000">
                        <a:latin typeface="Questrial"/>
                        <a:ea typeface="Questrial"/>
                        <a:cs typeface="Questrial"/>
                        <a:sym typeface="Questrial"/>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CA" sz="1000">
                          <a:latin typeface="Questrial"/>
                          <a:ea typeface="Questrial"/>
                          <a:cs typeface="Questrial"/>
                          <a:sym typeface="Questrial"/>
                        </a:rPr>
                        <a:t>Internal Handle</a:t>
                      </a:r>
                      <a:endParaRPr b="1" sz="1000">
                        <a:latin typeface="Questrial"/>
                        <a:ea typeface="Questrial"/>
                        <a:cs typeface="Questrial"/>
                        <a:sym typeface="Questrial"/>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r h="200025">
                <a:tc>
                  <a:txBody>
                    <a:bodyPr/>
                    <a:lstStyle/>
                    <a:p>
                      <a:pPr indent="0" lvl="0" marL="0" rtl="0" algn="l">
                        <a:spcBef>
                          <a:spcPts val="0"/>
                        </a:spcBef>
                        <a:spcAft>
                          <a:spcPts val="0"/>
                        </a:spcAft>
                        <a:buNone/>
                      </a:pPr>
                      <a:r>
                        <a:rPr lang="en-CA" sz="900">
                          <a:latin typeface="Questrial"/>
                          <a:ea typeface="Questrial"/>
                          <a:cs typeface="Questrial"/>
                          <a:sym typeface="Questrial"/>
                        </a:rPr>
                        <a:t>apple_0</a:t>
                      </a:r>
                      <a:endParaRPr sz="900">
                        <a:latin typeface="Questrial"/>
                        <a:ea typeface="Questrial"/>
                        <a:cs typeface="Questrial"/>
                        <a:sym typeface="Questrial"/>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CA" sz="900">
                          <a:latin typeface="Questrial"/>
                          <a:ea typeface="Questrial"/>
                          <a:cs typeface="Questrial"/>
                          <a:sym typeface="Questrial"/>
                        </a:rPr>
                        <a:t>Apple_10_:0000</a:t>
                      </a:r>
                      <a:endParaRPr sz="900">
                        <a:latin typeface="Questrial"/>
                        <a:ea typeface="Questrial"/>
                        <a:cs typeface="Questrial"/>
                        <a:sym typeface="Questrial"/>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r h="200025">
                <a:tc>
                  <a:txBody>
                    <a:bodyPr/>
                    <a:lstStyle/>
                    <a:p>
                      <a:pPr indent="0" lvl="0" marL="0" rtl="0" algn="l">
                        <a:spcBef>
                          <a:spcPts val="0"/>
                        </a:spcBef>
                        <a:spcAft>
                          <a:spcPts val="0"/>
                        </a:spcAft>
                        <a:buNone/>
                      </a:pPr>
                      <a:r>
                        <a:rPr lang="en-CA" sz="900">
                          <a:latin typeface="Questrial"/>
                          <a:ea typeface="Questrial"/>
                          <a:cs typeface="Questrial"/>
                          <a:sym typeface="Questrial"/>
                        </a:rPr>
                        <a:t>apple_1</a:t>
                      </a:r>
                      <a:endParaRPr sz="900">
                        <a:latin typeface="Questrial"/>
                        <a:ea typeface="Questrial"/>
                        <a:cs typeface="Questrial"/>
                        <a:sym typeface="Questrial"/>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CA" sz="900">
                          <a:latin typeface="Questrial"/>
                          <a:ea typeface="Questrial"/>
                          <a:cs typeface="Questrial"/>
                          <a:sym typeface="Questrial"/>
                        </a:rPr>
                        <a:t>Apple_21_:0000</a:t>
                      </a:r>
                      <a:endParaRPr sz="900">
                        <a:latin typeface="Questrial"/>
                        <a:ea typeface="Questrial"/>
                        <a:cs typeface="Questrial"/>
                        <a:sym typeface="Questrial"/>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r h="200025">
                <a:tc>
                  <a:txBody>
                    <a:bodyPr/>
                    <a:lstStyle/>
                    <a:p>
                      <a:pPr indent="0" lvl="0" marL="0" rtl="0" algn="l">
                        <a:spcBef>
                          <a:spcPts val="0"/>
                        </a:spcBef>
                        <a:spcAft>
                          <a:spcPts val="0"/>
                        </a:spcAft>
                        <a:buNone/>
                      </a:pPr>
                      <a:r>
                        <a:rPr lang="en-CA" sz="900">
                          <a:latin typeface="Questrial"/>
                          <a:ea typeface="Questrial"/>
                          <a:cs typeface="Questrial"/>
                          <a:sym typeface="Questrial"/>
                        </a:rPr>
                        <a:t>apple_2</a:t>
                      </a:r>
                      <a:endParaRPr sz="900">
                        <a:latin typeface="Questrial"/>
                        <a:ea typeface="Questrial"/>
                        <a:cs typeface="Questrial"/>
                        <a:sym typeface="Questrial"/>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CA" sz="900">
                          <a:latin typeface="Questrial"/>
                          <a:ea typeface="Questrial"/>
                          <a:cs typeface="Questrial"/>
                          <a:sym typeface="Questrial"/>
                        </a:rPr>
                        <a:t>Apple_8_:0000</a:t>
                      </a:r>
                      <a:endParaRPr sz="900">
                        <a:latin typeface="Questrial"/>
                        <a:ea typeface="Questrial"/>
                        <a:cs typeface="Questrial"/>
                        <a:sym typeface="Questrial"/>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r h="200025">
                <a:tc>
                  <a:txBody>
                    <a:bodyPr/>
                    <a:lstStyle/>
                    <a:p>
                      <a:pPr indent="0" lvl="0" marL="0" rtl="0" algn="l">
                        <a:spcBef>
                          <a:spcPts val="0"/>
                        </a:spcBef>
                        <a:spcAft>
                          <a:spcPts val="0"/>
                        </a:spcAft>
                        <a:buNone/>
                      </a:pPr>
                      <a:r>
                        <a:rPr lang="en-CA" sz="900">
                          <a:latin typeface="Questrial"/>
                          <a:ea typeface="Questrial"/>
                          <a:cs typeface="Questrial"/>
                          <a:sym typeface="Questrial"/>
                        </a:rPr>
                        <a:t>credit_card_3</a:t>
                      </a:r>
                      <a:endParaRPr sz="900">
                        <a:latin typeface="Questrial"/>
                        <a:ea typeface="Questrial"/>
                        <a:cs typeface="Questrial"/>
                        <a:sym typeface="Questrial"/>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CA" sz="900">
                          <a:latin typeface="Questrial"/>
                          <a:ea typeface="Questrial"/>
                          <a:cs typeface="Questrial"/>
                          <a:sym typeface="Questrial"/>
                        </a:rPr>
                        <a:t>CreditCard_2_:0000</a:t>
                      </a:r>
                      <a:endParaRPr sz="900">
                        <a:latin typeface="Questrial"/>
                        <a:ea typeface="Questrial"/>
                        <a:cs typeface="Questrial"/>
                        <a:sym typeface="Questrial"/>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r h="200025">
                <a:tc>
                  <a:txBody>
                    <a:bodyPr/>
                    <a:lstStyle/>
                    <a:p>
                      <a:pPr indent="0" lvl="0" marL="0" rtl="0" algn="l">
                        <a:spcBef>
                          <a:spcPts val="0"/>
                        </a:spcBef>
                        <a:spcAft>
                          <a:spcPts val="0"/>
                        </a:spcAft>
                        <a:buNone/>
                      </a:pPr>
                      <a:r>
                        <a:rPr lang="en-CA" sz="900">
                          <a:latin typeface="Questrial"/>
                          <a:ea typeface="Questrial"/>
                          <a:cs typeface="Questrial"/>
                          <a:sym typeface="Questrial"/>
                        </a:rPr>
                        <a:t>teapot_4</a:t>
                      </a:r>
                      <a:endParaRPr sz="900">
                        <a:latin typeface="Questrial"/>
                        <a:ea typeface="Questrial"/>
                        <a:cs typeface="Questrial"/>
                        <a:sym typeface="Questrial"/>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CA" sz="900">
                          <a:latin typeface="Questrial"/>
                          <a:ea typeface="Questrial"/>
                          <a:cs typeface="Questrial"/>
                          <a:sym typeface="Questrial"/>
                        </a:rPr>
                        <a:t>c7a409e41936a6b12e017b30d9328aac5bf0de93_:0000</a:t>
                      </a:r>
                      <a:endParaRPr sz="900">
                        <a:latin typeface="Questrial"/>
                        <a:ea typeface="Questrial"/>
                        <a:cs typeface="Questrial"/>
                        <a:sym typeface="Questrial"/>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r h="200025">
                <a:tc>
                  <a:txBody>
                    <a:bodyPr/>
                    <a:lstStyle/>
                    <a:p>
                      <a:pPr indent="0" lvl="0" marL="0" rtl="0" algn="l">
                        <a:spcBef>
                          <a:spcPts val="0"/>
                        </a:spcBef>
                        <a:spcAft>
                          <a:spcPts val="0"/>
                        </a:spcAft>
                        <a:buNone/>
                      </a:pPr>
                      <a:r>
                        <a:rPr lang="en-CA" sz="900">
                          <a:latin typeface="Questrial"/>
                          <a:ea typeface="Questrial"/>
                          <a:cs typeface="Questrial"/>
                          <a:sym typeface="Questrial"/>
                        </a:rPr>
                        <a:t>box_5</a:t>
                      </a:r>
                      <a:endParaRPr sz="900">
                        <a:latin typeface="Questrial"/>
                        <a:ea typeface="Questrial"/>
                        <a:cs typeface="Questrial"/>
                        <a:sym typeface="Questrial"/>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CA" sz="900">
                          <a:latin typeface="Questrial"/>
                          <a:ea typeface="Questrial"/>
                          <a:cs typeface="Questrial"/>
                          <a:sym typeface="Questrial"/>
                        </a:rPr>
                        <a:t>Box_15_:0000</a:t>
                      </a:r>
                      <a:endParaRPr sz="900">
                        <a:latin typeface="Questrial"/>
                        <a:ea typeface="Questrial"/>
                        <a:cs typeface="Questrial"/>
                        <a:sym typeface="Questrial"/>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r h="200025">
                <a:tc>
                  <a:txBody>
                    <a:bodyPr/>
                    <a:lstStyle/>
                    <a:p>
                      <a:pPr indent="0" lvl="0" marL="0" rtl="0" algn="l">
                        <a:spcBef>
                          <a:spcPts val="0"/>
                        </a:spcBef>
                        <a:spcAft>
                          <a:spcPts val="0"/>
                        </a:spcAft>
                        <a:buNone/>
                      </a:pPr>
                      <a:r>
                        <a:rPr lang="en-CA" sz="900">
                          <a:latin typeface="Questrial"/>
                          <a:ea typeface="Questrial"/>
                          <a:cs typeface="Questrial"/>
                          <a:sym typeface="Questrial"/>
                        </a:rPr>
                        <a:t>jug_6</a:t>
                      </a:r>
                      <a:endParaRPr sz="900">
                        <a:latin typeface="Questrial"/>
                        <a:ea typeface="Questrial"/>
                        <a:cs typeface="Questrial"/>
                        <a:sym typeface="Questrial"/>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CA" sz="900">
                          <a:latin typeface="Questrial"/>
                          <a:ea typeface="Questrial"/>
                          <a:cs typeface="Questrial"/>
                          <a:sym typeface="Questrial"/>
                        </a:rPr>
                        <a:t>79590e37b261153df0b50a05e90edf40bc4f13c0_:0000</a:t>
                      </a:r>
                      <a:endParaRPr sz="900">
                        <a:latin typeface="Questrial"/>
                        <a:ea typeface="Questrial"/>
                        <a:cs typeface="Questrial"/>
                        <a:sym typeface="Questrial"/>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r h="200025">
                <a:tc>
                  <a:txBody>
                    <a:bodyPr/>
                    <a:lstStyle/>
                    <a:p>
                      <a:pPr indent="0" lvl="0" marL="0" rtl="0" algn="l">
                        <a:spcBef>
                          <a:spcPts val="0"/>
                        </a:spcBef>
                        <a:spcAft>
                          <a:spcPts val="0"/>
                        </a:spcAft>
                        <a:buNone/>
                      </a:pPr>
                      <a:r>
                        <a:rPr lang="en-CA" sz="900">
                          <a:latin typeface="Questrial"/>
                          <a:ea typeface="Questrial"/>
                          <a:cs typeface="Questrial"/>
                          <a:sym typeface="Questrial"/>
                        </a:rPr>
                        <a:t>box_7</a:t>
                      </a:r>
                      <a:endParaRPr sz="900">
                        <a:latin typeface="Questrial"/>
                        <a:ea typeface="Questrial"/>
                        <a:cs typeface="Questrial"/>
                        <a:sym typeface="Questrial"/>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CA" sz="900">
                          <a:latin typeface="Questrial"/>
                          <a:ea typeface="Questrial"/>
                          <a:cs typeface="Questrial"/>
                          <a:sym typeface="Questrial"/>
                        </a:rPr>
                        <a:t>Office_Depot_Canon_CLI_8Y_Ink_Cartridge_Yellow_0623B002_:0000</a:t>
                      </a:r>
                      <a:endParaRPr sz="900">
                        <a:latin typeface="Questrial"/>
                        <a:ea typeface="Questrial"/>
                        <a:cs typeface="Questrial"/>
                        <a:sym typeface="Questrial"/>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r h="200025">
                <a:tc>
                  <a:txBody>
                    <a:bodyPr/>
                    <a:lstStyle/>
                    <a:p>
                      <a:pPr indent="0" lvl="0" marL="0" rtl="0" algn="l">
                        <a:spcBef>
                          <a:spcPts val="0"/>
                        </a:spcBef>
                        <a:spcAft>
                          <a:spcPts val="0"/>
                        </a:spcAft>
                        <a:buNone/>
                      </a:pPr>
                      <a:r>
                        <a:rPr lang="en-CA" sz="900">
                          <a:latin typeface="Questrial"/>
                          <a:ea typeface="Questrial"/>
                          <a:cs typeface="Questrial"/>
                          <a:sym typeface="Questrial"/>
                        </a:rPr>
                        <a:t>clock_8</a:t>
                      </a:r>
                      <a:endParaRPr sz="900">
                        <a:latin typeface="Questrial"/>
                        <a:ea typeface="Questrial"/>
                        <a:cs typeface="Questrial"/>
                        <a:sym typeface="Questrial"/>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CA" sz="900">
                          <a:latin typeface="Questrial"/>
                          <a:ea typeface="Questrial"/>
                          <a:cs typeface="Questrial"/>
                          <a:sym typeface="Questrial"/>
                        </a:rPr>
                        <a:t>dfc9026e1433b4f18ee76e7c6784e9406489a8c3_:0000</a:t>
                      </a:r>
                      <a:endParaRPr sz="900">
                        <a:latin typeface="Questrial"/>
                        <a:ea typeface="Questrial"/>
                        <a:cs typeface="Questrial"/>
                        <a:sym typeface="Questrial"/>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r h="200025">
                <a:tc>
                  <a:txBody>
                    <a:bodyPr/>
                    <a:lstStyle/>
                    <a:p>
                      <a:pPr indent="0" lvl="0" marL="0" rtl="0" algn="l">
                        <a:spcBef>
                          <a:spcPts val="0"/>
                        </a:spcBef>
                        <a:spcAft>
                          <a:spcPts val="0"/>
                        </a:spcAft>
                        <a:buNone/>
                      </a:pPr>
                      <a:r>
                        <a:rPr lang="en-CA" sz="900">
                          <a:latin typeface="Questrial"/>
                          <a:ea typeface="Questrial"/>
                          <a:cs typeface="Questrial"/>
                          <a:sym typeface="Questrial"/>
                        </a:rPr>
                        <a:t>vase_9</a:t>
                      </a:r>
                      <a:endParaRPr sz="900">
                        <a:latin typeface="Questrial"/>
                        <a:ea typeface="Questrial"/>
                        <a:cs typeface="Questrial"/>
                        <a:sym typeface="Questrial"/>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CA" sz="900">
                          <a:latin typeface="Questrial"/>
                          <a:ea typeface="Questrial"/>
                          <a:cs typeface="Questrial"/>
                          <a:sym typeface="Questrial"/>
                        </a:rPr>
                        <a:t>b5a2e303c9a5cfa54fb5b257cd82926b194e1e26_:0000</a:t>
                      </a:r>
                      <a:endParaRPr sz="900">
                        <a:latin typeface="Questrial"/>
                        <a:ea typeface="Questrial"/>
                        <a:cs typeface="Questrial"/>
                        <a:sym typeface="Questrial"/>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25"/>
          <p:cNvSpPr txBox="1"/>
          <p:nvPr>
            <p:ph idx="4294967295" type="title"/>
          </p:nvPr>
        </p:nvSpPr>
        <p:spPr>
          <a:xfrm>
            <a:off x="378075" y="294450"/>
            <a:ext cx="85035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CA">
                <a:solidFill>
                  <a:srgbClr val="073763"/>
                </a:solidFill>
                <a:latin typeface="Josefin Sans"/>
                <a:ea typeface="Josefin Sans"/>
                <a:cs typeface="Josefin Sans"/>
                <a:sym typeface="Josefin Sans"/>
              </a:rPr>
              <a:t>Example Episode Run</a:t>
            </a:r>
            <a:endParaRPr>
              <a:solidFill>
                <a:srgbClr val="073763"/>
              </a:solidFill>
              <a:latin typeface="Josefin Sans"/>
              <a:ea typeface="Josefin Sans"/>
              <a:cs typeface="Josefin Sans"/>
              <a:sym typeface="Josefin Sans"/>
            </a:endParaRPr>
          </a:p>
        </p:txBody>
      </p:sp>
      <p:sp>
        <p:nvSpPr>
          <p:cNvPr id="241" name="Google Shape;241;p25"/>
          <p:cNvSpPr/>
          <p:nvPr/>
        </p:nvSpPr>
        <p:spPr>
          <a:xfrm>
            <a:off x="0" y="829650"/>
            <a:ext cx="3753000" cy="94200"/>
          </a:xfrm>
          <a:prstGeom prst="rect">
            <a:avLst/>
          </a:prstGeom>
          <a:solidFill>
            <a:srgbClr val="A4C2F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42" name="Google Shape;242;p25"/>
          <p:cNvSpPr txBox="1"/>
          <p:nvPr/>
        </p:nvSpPr>
        <p:spPr>
          <a:xfrm>
            <a:off x="545750" y="2231525"/>
            <a:ext cx="3753000" cy="470700"/>
          </a:xfrm>
          <a:prstGeom prst="rect">
            <a:avLst/>
          </a:prstGeom>
          <a:solidFill>
            <a:srgbClr val="E5F0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CA" sz="1800">
                <a:solidFill>
                  <a:schemeClr val="dk1"/>
                </a:solidFill>
                <a:latin typeface="Josefin Sans"/>
                <a:ea typeface="Josefin Sans"/>
                <a:cs typeface="Josefin Sans"/>
                <a:sym typeface="Josefin Sans"/>
              </a:rPr>
              <a:t>Human with Robot</a:t>
            </a:r>
            <a:endParaRPr sz="1800">
              <a:solidFill>
                <a:schemeClr val="dk1"/>
              </a:solidFill>
              <a:latin typeface="Josefin Sans"/>
              <a:ea typeface="Josefin Sans"/>
              <a:cs typeface="Josefin Sans"/>
              <a:sym typeface="Josefin Sans"/>
            </a:endParaRPr>
          </a:p>
        </p:txBody>
      </p:sp>
      <p:sp>
        <p:nvSpPr>
          <p:cNvPr id="243" name="Google Shape;243;p25"/>
          <p:cNvSpPr txBox="1"/>
          <p:nvPr/>
        </p:nvSpPr>
        <p:spPr>
          <a:xfrm>
            <a:off x="5682925" y="2231525"/>
            <a:ext cx="2272800" cy="470700"/>
          </a:xfrm>
          <a:prstGeom prst="rect">
            <a:avLst/>
          </a:prstGeom>
          <a:solidFill>
            <a:srgbClr val="E5F0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CA" sz="1800">
                <a:solidFill>
                  <a:schemeClr val="dk1"/>
                </a:solidFill>
                <a:latin typeface="Josefin Sans"/>
                <a:ea typeface="Josefin Sans"/>
                <a:cs typeface="Josefin Sans"/>
                <a:sym typeface="Josefin Sans"/>
              </a:rPr>
              <a:t>Human-Only</a:t>
            </a:r>
            <a:endParaRPr sz="1800">
              <a:solidFill>
                <a:schemeClr val="dk1"/>
              </a:solidFill>
              <a:latin typeface="Josefin Sans"/>
              <a:ea typeface="Josefin Sans"/>
              <a:cs typeface="Josefin Sans"/>
              <a:sym typeface="Josefin Sans"/>
            </a:endParaRPr>
          </a:p>
        </p:txBody>
      </p:sp>
      <p:sp>
        <p:nvSpPr>
          <p:cNvPr id="244" name="Google Shape;244;p25"/>
          <p:cNvSpPr txBox="1"/>
          <p:nvPr/>
        </p:nvSpPr>
        <p:spPr>
          <a:xfrm>
            <a:off x="545750" y="923850"/>
            <a:ext cx="7595700" cy="116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a:p>
            <a:pPr indent="0" lvl="0" marL="0" rtl="0" algn="l">
              <a:spcBef>
                <a:spcPts val="0"/>
              </a:spcBef>
              <a:spcAft>
                <a:spcPts val="0"/>
              </a:spcAft>
              <a:buNone/>
            </a:pPr>
            <a:r>
              <a:rPr b="1" lang="en-CA" sz="1800">
                <a:solidFill>
                  <a:schemeClr val="dk2"/>
                </a:solidFill>
                <a:highlight>
                  <a:srgbClr val="FCE5CD"/>
                </a:highlight>
              </a:rPr>
              <a:t>Instruction:</a:t>
            </a:r>
            <a:r>
              <a:rPr lang="en-CA" sz="1800">
                <a:solidFill>
                  <a:schemeClr val="dk2"/>
                </a:solidFill>
              </a:rPr>
              <a:t> </a:t>
            </a:r>
            <a:r>
              <a:rPr lang="en-CA" sz="1800">
                <a:solidFill>
                  <a:schemeClr val="dk2"/>
                </a:solidFill>
              </a:rPr>
              <a:t>Human: Help me organize my living room. Place three credit cards, a gaming console, and a canister on a chair. Robot: Navigate to various objects in the scene.</a:t>
            </a:r>
            <a:endParaRPr sz="1800">
              <a:solidFill>
                <a:schemeClr val="dk2"/>
              </a:solidFill>
            </a:endParaRPr>
          </a:p>
        </p:txBody>
      </p:sp>
      <p:pic>
        <p:nvPicPr>
          <p:cNvPr id="245" name="Google Shape;245;p25" title="human_only_video-episode_78_0.mp4">
            <a:hlinkClick r:id="rId3"/>
          </p:cNvPr>
          <p:cNvPicPr preferRelativeResize="0"/>
          <p:nvPr/>
        </p:nvPicPr>
        <p:blipFill>
          <a:blip r:embed="rId4">
            <a:alphaModFix/>
          </a:blip>
          <a:stretch>
            <a:fillRect/>
          </a:stretch>
        </p:blipFill>
        <p:spPr>
          <a:xfrm>
            <a:off x="4629199" y="2840800"/>
            <a:ext cx="4298601" cy="2149325"/>
          </a:xfrm>
          <a:prstGeom prst="rect">
            <a:avLst/>
          </a:prstGeom>
          <a:noFill/>
          <a:ln>
            <a:noFill/>
          </a:ln>
        </p:spPr>
      </p:pic>
      <p:pic>
        <p:nvPicPr>
          <p:cNvPr id="246" name="Google Shape;246;p25" title="video-episode_10_0.mp4">
            <a:hlinkClick r:id="rId5"/>
          </p:cNvPr>
          <p:cNvPicPr preferRelativeResize="0"/>
          <p:nvPr/>
        </p:nvPicPr>
        <p:blipFill>
          <a:blip r:embed="rId6">
            <a:alphaModFix/>
          </a:blip>
          <a:stretch>
            <a:fillRect/>
          </a:stretch>
        </p:blipFill>
        <p:spPr>
          <a:xfrm>
            <a:off x="152400" y="2854625"/>
            <a:ext cx="4272950" cy="21364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6"/>
                                        </p:tgtEl>
                                        <p:attrNameLst>
                                          <p:attrName>style.visibility</p:attrName>
                                        </p:attrNameLst>
                                      </p:cBhvr>
                                      <p:to>
                                        <p:strVal val="visible"/>
                                      </p:to>
                                    </p:set>
                                    <p:animEffect filter="fade" transition="in">
                                      <p:cBhvr>
                                        <p:cTn dur="1000"/>
                                        <p:tgtEl>
                                          <p:spTgt spid="24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26"/>
          <p:cNvSpPr txBox="1"/>
          <p:nvPr>
            <p:ph idx="4294967295" type="title"/>
          </p:nvPr>
        </p:nvSpPr>
        <p:spPr>
          <a:xfrm>
            <a:off x="378075" y="294450"/>
            <a:ext cx="85035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CA">
                <a:solidFill>
                  <a:srgbClr val="073763"/>
                </a:solidFill>
                <a:latin typeface="Josefin Sans"/>
                <a:ea typeface="Josefin Sans"/>
                <a:cs typeface="Josefin Sans"/>
                <a:sym typeface="Josefin Sans"/>
              </a:rPr>
              <a:t>Results</a:t>
            </a:r>
            <a:endParaRPr>
              <a:solidFill>
                <a:srgbClr val="073763"/>
              </a:solidFill>
              <a:latin typeface="Josefin Sans"/>
              <a:ea typeface="Josefin Sans"/>
              <a:cs typeface="Josefin Sans"/>
              <a:sym typeface="Josefin Sans"/>
            </a:endParaRPr>
          </a:p>
        </p:txBody>
      </p:sp>
      <p:sp>
        <p:nvSpPr>
          <p:cNvPr id="252" name="Google Shape;252;p26"/>
          <p:cNvSpPr/>
          <p:nvPr/>
        </p:nvSpPr>
        <p:spPr>
          <a:xfrm>
            <a:off x="0" y="829650"/>
            <a:ext cx="1679400" cy="96900"/>
          </a:xfrm>
          <a:prstGeom prst="rect">
            <a:avLst/>
          </a:prstGeom>
          <a:solidFill>
            <a:srgbClr val="A4C2F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53" name="Google Shape;253;p26"/>
          <p:cNvSpPr txBox="1"/>
          <p:nvPr/>
        </p:nvSpPr>
        <p:spPr>
          <a:xfrm>
            <a:off x="649275" y="999975"/>
            <a:ext cx="7550100" cy="73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CA" sz="1800">
                <a:solidFill>
                  <a:srgbClr val="595959"/>
                </a:solidFill>
              </a:rPr>
              <a:t>We measure the average intrusion fraction of habitat baseline, and the results are far from desirable.</a:t>
            </a:r>
            <a:endParaRPr sz="1800">
              <a:solidFill>
                <a:srgbClr val="595959"/>
              </a:solidFill>
            </a:endParaRPr>
          </a:p>
        </p:txBody>
      </p:sp>
      <p:pic>
        <p:nvPicPr>
          <p:cNvPr id="254" name="Google Shape;254;p26"/>
          <p:cNvPicPr preferRelativeResize="0"/>
          <p:nvPr/>
        </p:nvPicPr>
        <p:blipFill rotWithShape="1">
          <a:blip r:embed="rId3">
            <a:alphaModFix/>
          </a:blip>
          <a:srcRect b="0" l="0" r="0" t="5383"/>
          <a:stretch/>
        </p:blipFill>
        <p:spPr>
          <a:xfrm>
            <a:off x="1935725" y="1902300"/>
            <a:ext cx="5272575" cy="29932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27"/>
          <p:cNvSpPr txBox="1"/>
          <p:nvPr>
            <p:ph idx="4294967295" type="title"/>
          </p:nvPr>
        </p:nvSpPr>
        <p:spPr>
          <a:xfrm>
            <a:off x="378075" y="294450"/>
            <a:ext cx="85035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CA">
                <a:solidFill>
                  <a:srgbClr val="073763"/>
                </a:solidFill>
                <a:latin typeface="Josefin Sans"/>
                <a:ea typeface="Josefin Sans"/>
                <a:cs typeface="Josefin Sans"/>
                <a:sym typeface="Josefin Sans"/>
              </a:rPr>
              <a:t>Results</a:t>
            </a:r>
            <a:endParaRPr>
              <a:solidFill>
                <a:srgbClr val="073763"/>
              </a:solidFill>
              <a:latin typeface="Josefin Sans"/>
              <a:ea typeface="Josefin Sans"/>
              <a:cs typeface="Josefin Sans"/>
              <a:sym typeface="Josefin Sans"/>
            </a:endParaRPr>
          </a:p>
        </p:txBody>
      </p:sp>
      <p:sp>
        <p:nvSpPr>
          <p:cNvPr id="260" name="Google Shape;260;p27"/>
          <p:cNvSpPr/>
          <p:nvPr/>
        </p:nvSpPr>
        <p:spPr>
          <a:xfrm>
            <a:off x="0" y="829650"/>
            <a:ext cx="1679400" cy="96900"/>
          </a:xfrm>
          <a:prstGeom prst="rect">
            <a:avLst/>
          </a:prstGeom>
          <a:solidFill>
            <a:srgbClr val="A4C2F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pic>
        <p:nvPicPr>
          <p:cNvPr id="261" name="Google Shape;261;p27"/>
          <p:cNvPicPr preferRelativeResize="0"/>
          <p:nvPr/>
        </p:nvPicPr>
        <p:blipFill rotWithShape="1">
          <a:blip r:embed="rId3">
            <a:alphaModFix/>
          </a:blip>
          <a:srcRect b="0" l="0" r="0" t="5356"/>
          <a:stretch/>
        </p:blipFill>
        <p:spPr>
          <a:xfrm>
            <a:off x="1983075" y="1945525"/>
            <a:ext cx="5177875" cy="2940375"/>
          </a:xfrm>
          <a:prstGeom prst="rect">
            <a:avLst/>
          </a:prstGeom>
          <a:noFill/>
          <a:ln>
            <a:noFill/>
          </a:ln>
        </p:spPr>
      </p:pic>
      <p:sp>
        <p:nvSpPr>
          <p:cNvPr id="262" name="Google Shape;262;p27"/>
          <p:cNvSpPr txBox="1"/>
          <p:nvPr/>
        </p:nvSpPr>
        <p:spPr>
          <a:xfrm>
            <a:off x="649275" y="999975"/>
            <a:ext cx="7550100" cy="73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CA" sz="1800">
                <a:solidFill>
                  <a:srgbClr val="595959"/>
                </a:solidFill>
              </a:rPr>
              <a:t>For the baseline, the task completion rate drops significantly for some episodes when introducing the robot.</a:t>
            </a:r>
            <a:endParaRPr sz="1800">
              <a:solidFill>
                <a:srgbClr val="595959"/>
              </a:solidFill>
            </a:endParaRPr>
          </a:p>
        </p:txBody>
      </p:sp>
      <p:sp>
        <p:nvSpPr>
          <p:cNvPr id="263" name="Google Shape;263;p27"/>
          <p:cNvSpPr/>
          <p:nvPr/>
        </p:nvSpPr>
        <p:spPr>
          <a:xfrm>
            <a:off x="6069675" y="2006325"/>
            <a:ext cx="993000" cy="2736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28"/>
          <p:cNvSpPr txBox="1"/>
          <p:nvPr>
            <p:ph idx="4294967295" type="title"/>
          </p:nvPr>
        </p:nvSpPr>
        <p:spPr>
          <a:xfrm>
            <a:off x="378075" y="294450"/>
            <a:ext cx="85035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CA">
                <a:solidFill>
                  <a:srgbClr val="073763"/>
                </a:solidFill>
                <a:latin typeface="Josefin Sans"/>
                <a:ea typeface="Josefin Sans"/>
                <a:cs typeface="Josefin Sans"/>
                <a:sym typeface="Josefin Sans"/>
              </a:rPr>
              <a:t>Results</a:t>
            </a:r>
            <a:endParaRPr>
              <a:solidFill>
                <a:srgbClr val="073763"/>
              </a:solidFill>
              <a:latin typeface="Josefin Sans"/>
              <a:ea typeface="Josefin Sans"/>
              <a:cs typeface="Josefin Sans"/>
              <a:sym typeface="Josefin Sans"/>
            </a:endParaRPr>
          </a:p>
        </p:txBody>
      </p:sp>
      <p:sp>
        <p:nvSpPr>
          <p:cNvPr id="269" name="Google Shape;269;p28"/>
          <p:cNvSpPr/>
          <p:nvPr/>
        </p:nvSpPr>
        <p:spPr>
          <a:xfrm>
            <a:off x="0" y="829650"/>
            <a:ext cx="1679400" cy="96900"/>
          </a:xfrm>
          <a:prstGeom prst="rect">
            <a:avLst/>
          </a:prstGeom>
          <a:solidFill>
            <a:srgbClr val="A4C2F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pic>
        <p:nvPicPr>
          <p:cNvPr id="270" name="Google Shape;270;p28"/>
          <p:cNvPicPr preferRelativeResize="0"/>
          <p:nvPr/>
        </p:nvPicPr>
        <p:blipFill rotWithShape="1">
          <a:blip r:embed="rId3">
            <a:alphaModFix/>
          </a:blip>
          <a:srcRect b="0" l="0" r="0" t="5195"/>
          <a:stretch/>
        </p:blipFill>
        <p:spPr>
          <a:xfrm>
            <a:off x="1802100" y="1902300"/>
            <a:ext cx="5460050" cy="3105701"/>
          </a:xfrm>
          <a:prstGeom prst="rect">
            <a:avLst/>
          </a:prstGeom>
          <a:noFill/>
          <a:ln>
            <a:noFill/>
          </a:ln>
        </p:spPr>
      </p:pic>
      <p:sp>
        <p:nvSpPr>
          <p:cNvPr id="271" name="Google Shape;271;p28"/>
          <p:cNvSpPr txBox="1"/>
          <p:nvPr/>
        </p:nvSpPr>
        <p:spPr>
          <a:xfrm>
            <a:off x="649275" y="999975"/>
            <a:ext cx="7550100" cy="73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CA" sz="1800">
                <a:solidFill>
                  <a:srgbClr val="595959"/>
                </a:solidFill>
              </a:rPr>
              <a:t>For the baseline, human needs more time to complete tasks most of the time when introducing the robot.</a:t>
            </a:r>
            <a:endParaRPr sz="1800">
              <a:solidFill>
                <a:srgbClr val="595959"/>
              </a:solidFill>
            </a:endParaRPr>
          </a:p>
        </p:txBody>
      </p:sp>
      <p:sp>
        <p:nvSpPr>
          <p:cNvPr id="272" name="Google Shape;272;p28"/>
          <p:cNvSpPr/>
          <p:nvPr/>
        </p:nvSpPr>
        <p:spPr>
          <a:xfrm>
            <a:off x="6171000" y="1975925"/>
            <a:ext cx="993000" cy="2736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29"/>
          <p:cNvSpPr txBox="1"/>
          <p:nvPr>
            <p:ph idx="4294967295" type="title"/>
          </p:nvPr>
        </p:nvSpPr>
        <p:spPr>
          <a:xfrm>
            <a:off x="378075" y="294450"/>
            <a:ext cx="85035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CA">
                <a:solidFill>
                  <a:srgbClr val="073763"/>
                </a:solidFill>
                <a:latin typeface="Josefin Sans"/>
                <a:ea typeface="Josefin Sans"/>
                <a:cs typeface="Josefin Sans"/>
                <a:sym typeface="Josefin Sans"/>
              </a:rPr>
              <a:t>Results</a:t>
            </a:r>
            <a:endParaRPr>
              <a:solidFill>
                <a:srgbClr val="073763"/>
              </a:solidFill>
              <a:latin typeface="Josefin Sans"/>
              <a:ea typeface="Josefin Sans"/>
              <a:cs typeface="Josefin Sans"/>
              <a:sym typeface="Josefin Sans"/>
            </a:endParaRPr>
          </a:p>
        </p:txBody>
      </p:sp>
      <p:sp>
        <p:nvSpPr>
          <p:cNvPr id="278" name="Google Shape;278;p29"/>
          <p:cNvSpPr/>
          <p:nvPr/>
        </p:nvSpPr>
        <p:spPr>
          <a:xfrm>
            <a:off x="0" y="829650"/>
            <a:ext cx="1679400" cy="96900"/>
          </a:xfrm>
          <a:prstGeom prst="rect">
            <a:avLst/>
          </a:prstGeom>
          <a:solidFill>
            <a:srgbClr val="A4C2F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79" name="Google Shape;279;p29"/>
          <p:cNvSpPr txBox="1"/>
          <p:nvPr/>
        </p:nvSpPr>
        <p:spPr>
          <a:xfrm>
            <a:off x="640075" y="923850"/>
            <a:ext cx="7550100" cy="122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CA" sz="1800">
                <a:solidFill>
                  <a:srgbClr val="595959"/>
                </a:solidFill>
              </a:rPr>
              <a:t>Intrusion threshold: 0.7 m; visualize human–robot distance over time.</a:t>
            </a:r>
            <a:endParaRPr sz="1800">
              <a:solidFill>
                <a:srgbClr val="595959"/>
              </a:solidFill>
            </a:endParaRPr>
          </a:p>
          <a:p>
            <a:pPr indent="0" lvl="0" marL="0" rtl="0" algn="l">
              <a:spcBef>
                <a:spcPts val="0"/>
              </a:spcBef>
              <a:spcAft>
                <a:spcPts val="0"/>
              </a:spcAft>
              <a:buNone/>
            </a:pPr>
            <a:r>
              <a:t/>
            </a:r>
            <a:endParaRPr sz="1800">
              <a:solidFill>
                <a:srgbClr val="595959"/>
              </a:solidFill>
            </a:endParaRPr>
          </a:p>
        </p:txBody>
      </p:sp>
      <p:pic>
        <p:nvPicPr>
          <p:cNvPr id="280" name="Google Shape;280;p29"/>
          <p:cNvPicPr preferRelativeResize="0"/>
          <p:nvPr/>
        </p:nvPicPr>
        <p:blipFill rotWithShape="1">
          <a:blip r:embed="rId3">
            <a:alphaModFix/>
          </a:blip>
          <a:srcRect b="0" l="0" r="0" t="5383"/>
          <a:stretch/>
        </p:blipFill>
        <p:spPr>
          <a:xfrm>
            <a:off x="1135775" y="1651675"/>
            <a:ext cx="6558699" cy="31026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30"/>
          <p:cNvSpPr txBox="1"/>
          <p:nvPr>
            <p:ph idx="4294967295" type="title"/>
          </p:nvPr>
        </p:nvSpPr>
        <p:spPr>
          <a:xfrm>
            <a:off x="378075" y="294450"/>
            <a:ext cx="26571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CA">
                <a:solidFill>
                  <a:srgbClr val="1C4587"/>
                </a:solidFill>
                <a:latin typeface="Josefin Sans"/>
                <a:ea typeface="Josefin Sans"/>
                <a:cs typeface="Josefin Sans"/>
                <a:sym typeface="Josefin Sans"/>
              </a:rPr>
              <a:t>Future Directions</a:t>
            </a:r>
            <a:endParaRPr>
              <a:solidFill>
                <a:srgbClr val="1C4587"/>
              </a:solidFill>
              <a:latin typeface="Josefin Sans"/>
              <a:ea typeface="Josefin Sans"/>
              <a:cs typeface="Josefin Sans"/>
              <a:sym typeface="Josefin Sans"/>
            </a:endParaRPr>
          </a:p>
        </p:txBody>
      </p:sp>
      <p:sp>
        <p:nvSpPr>
          <p:cNvPr id="286" name="Google Shape;286;p30"/>
          <p:cNvSpPr/>
          <p:nvPr/>
        </p:nvSpPr>
        <p:spPr>
          <a:xfrm>
            <a:off x="0" y="829650"/>
            <a:ext cx="2873400" cy="78900"/>
          </a:xfrm>
          <a:prstGeom prst="rect">
            <a:avLst/>
          </a:prstGeom>
          <a:solidFill>
            <a:srgbClr val="A4C2F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87" name="Google Shape;287;p30"/>
          <p:cNvSpPr txBox="1"/>
          <p:nvPr/>
        </p:nvSpPr>
        <p:spPr>
          <a:xfrm>
            <a:off x="932400" y="2523075"/>
            <a:ext cx="2976600" cy="4002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1200"/>
              </a:spcAft>
              <a:buNone/>
            </a:pPr>
            <a:r>
              <a:rPr lang="en-CA">
                <a:solidFill>
                  <a:schemeClr val="dk2"/>
                </a:solidFill>
                <a:latin typeface="Lato"/>
                <a:ea typeface="Lato"/>
                <a:cs typeface="Lato"/>
                <a:sym typeface="Lato"/>
              </a:rPr>
              <a:t>Test across additional layouts and households</a:t>
            </a:r>
            <a:endParaRPr>
              <a:solidFill>
                <a:schemeClr val="dk2"/>
              </a:solidFill>
              <a:latin typeface="Lato"/>
              <a:ea typeface="Lato"/>
              <a:cs typeface="Lato"/>
              <a:sym typeface="Lato"/>
            </a:endParaRPr>
          </a:p>
        </p:txBody>
      </p:sp>
      <p:sp>
        <p:nvSpPr>
          <p:cNvPr id="288" name="Google Shape;288;p30"/>
          <p:cNvSpPr txBox="1"/>
          <p:nvPr/>
        </p:nvSpPr>
        <p:spPr>
          <a:xfrm>
            <a:off x="1054013" y="4271850"/>
            <a:ext cx="2976600" cy="6480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1200"/>
              </a:spcAft>
              <a:buNone/>
            </a:pPr>
            <a:r>
              <a:rPr lang="en-CA">
                <a:solidFill>
                  <a:schemeClr val="dk2"/>
                </a:solidFill>
                <a:latin typeface="Lato"/>
                <a:ea typeface="Lato"/>
                <a:cs typeface="Lato"/>
                <a:sym typeface="Lato"/>
              </a:rPr>
              <a:t>Object selections for navigating to maximize observation</a:t>
            </a:r>
            <a:endParaRPr>
              <a:solidFill>
                <a:schemeClr val="dk2"/>
              </a:solidFill>
              <a:latin typeface="Lato"/>
              <a:ea typeface="Lato"/>
              <a:cs typeface="Lato"/>
              <a:sym typeface="Lato"/>
            </a:endParaRPr>
          </a:p>
        </p:txBody>
      </p:sp>
      <p:sp>
        <p:nvSpPr>
          <p:cNvPr id="289" name="Google Shape;289;p30"/>
          <p:cNvSpPr txBox="1"/>
          <p:nvPr/>
        </p:nvSpPr>
        <p:spPr>
          <a:xfrm>
            <a:off x="4877111" y="2389350"/>
            <a:ext cx="2976600" cy="4002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1200"/>
              </a:spcAft>
              <a:buNone/>
            </a:pPr>
            <a:r>
              <a:rPr lang="en-CA">
                <a:solidFill>
                  <a:schemeClr val="dk2"/>
                </a:solidFill>
                <a:latin typeface="Lato"/>
                <a:ea typeface="Lato"/>
                <a:cs typeface="Lato"/>
                <a:sym typeface="Lato"/>
              </a:rPr>
              <a:t>Real-world testing</a:t>
            </a:r>
            <a:endParaRPr>
              <a:solidFill>
                <a:schemeClr val="dk2"/>
              </a:solidFill>
              <a:latin typeface="Lato"/>
              <a:ea typeface="Lato"/>
              <a:cs typeface="Lato"/>
              <a:sym typeface="Lato"/>
            </a:endParaRPr>
          </a:p>
        </p:txBody>
      </p:sp>
      <p:sp>
        <p:nvSpPr>
          <p:cNvPr id="290" name="Google Shape;290;p30"/>
          <p:cNvSpPr txBox="1"/>
          <p:nvPr/>
        </p:nvSpPr>
        <p:spPr>
          <a:xfrm>
            <a:off x="4877111" y="4271848"/>
            <a:ext cx="2976600" cy="6480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1200"/>
              </a:spcAft>
              <a:buNone/>
            </a:pPr>
            <a:r>
              <a:rPr lang="en-CA">
                <a:solidFill>
                  <a:schemeClr val="dk2"/>
                </a:solidFill>
                <a:latin typeface="Lato"/>
                <a:ea typeface="Lato"/>
                <a:cs typeface="Lato"/>
                <a:sym typeface="Lato"/>
              </a:rPr>
              <a:t>Evaluate human comfort and perception</a:t>
            </a:r>
            <a:endParaRPr>
              <a:solidFill>
                <a:schemeClr val="dk2"/>
              </a:solidFill>
              <a:latin typeface="Lato"/>
              <a:ea typeface="Lato"/>
              <a:cs typeface="Lato"/>
              <a:sym typeface="Lato"/>
            </a:endParaRPr>
          </a:p>
        </p:txBody>
      </p:sp>
      <p:pic>
        <p:nvPicPr>
          <p:cNvPr descr="Armchair, picture and wardrobe solid icon, interior design concept, living room sign on white background, armchair, painting and cupboard icon in glyph style. Vector graphics. (Provided by Getty Images)" id="291" name="Google Shape;291;p30"/>
          <p:cNvPicPr preferRelativeResize="0"/>
          <p:nvPr/>
        </p:nvPicPr>
        <p:blipFill>
          <a:blip r:embed="rId3">
            <a:alphaModFix/>
          </a:blip>
          <a:stretch>
            <a:fillRect/>
          </a:stretch>
        </p:blipFill>
        <p:spPr>
          <a:xfrm>
            <a:off x="1897925" y="1100550"/>
            <a:ext cx="1288801" cy="1288801"/>
          </a:xfrm>
          <a:prstGeom prst="rect">
            <a:avLst/>
          </a:prstGeom>
          <a:noFill/>
          <a:ln>
            <a:noFill/>
          </a:ln>
        </p:spPr>
      </p:pic>
      <p:pic>
        <p:nvPicPr>
          <p:cNvPr descr="Check list icon / gray vector (Provided by Getty Images)" id="292" name="Google Shape;292;p30"/>
          <p:cNvPicPr preferRelativeResize="0"/>
          <p:nvPr/>
        </p:nvPicPr>
        <p:blipFill>
          <a:blip r:embed="rId4">
            <a:alphaModFix/>
          </a:blip>
          <a:stretch>
            <a:fillRect/>
          </a:stretch>
        </p:blipFill>
        <p:spPr>
          <a:xfrm>
            <a:off x="1934899" y="3056999"/>
            <a:ext cx="1214848" cy="1214848"/>
          </a:xfrm>
          <a:prstGeom prst="rect">
            <a:avLst/>
          </a:prstGeom>
          <a:noFill/>
          <a:ln>
            <a:noFill/>
          </a:ln>
        </p:spPr>
      </p:pic>
      <p:pic>
        <p:nvPicPr>
          <p:cNvPr descr="World globe Icon isolated on white background, globe Icon, globe Icon Vector, globe vector (Provided by Getty Images)" id="293" name="Google Shape;293;p30"/>
          <p:cNvPicPr preferRelativeResize="0"/>
          <p:nvPr/>
        </p:nvPicPr>
        <p:blipFill>
          <a:blip r:embed="rId5">
            <a:alphaModFix/>
          </a:blip>
          <a:stretch>
            <a:fillRect/>
          </a:stretch>
        </p:blipFill>
        <p:spPr>
          <a:xfrm>
            <a:off x="5629800" y="1009350"/>
            <a:ext cx="1471201" cy="1471201"/>
          </a:xfrm>
          <a:prstGeom prst="rect">
            <a:avLst/>
          </a:prstGeom>
          <a:noFill/>
          <a:ln>
            <a:noFill/>
          </a:ln>
        </p:spPr>
      </p:pic>
      <p:pic>
        <p:nvPicPr>
          <p:cNvPr descr="Crowd of people solid icon. Family or business team, three persons symbol, glyph style pictogram on white background. Relationship sign for mobile concept and web design. Vector graphics. (Provided by Getty Images)" id="294" name="Google Shape;294;p30"/>
          <p:cNvPicPr preferRelativeResize="0"/>
          <p:nvPr/>
        </p:nvPicPr>
        <p:blipFill>
          <a:blip r:embed="rId6">
            <a:alphaModFix/>
          </a:blip>
          <a:stretch>
            <a:fillRect/>
          </a:stretch>
        </p:blipFill>
        <p:spPr>
          <a:xfrm>
            <a:off x="5757976" y="3057000"/>
            <a:ext cx="1214848" cy="1214848"/>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 name="Shape 62"/>
        <p:cNvGrpSpPr/>
        <p:nvPr/>
      </p:nvGrpSpPr>
      <p:grpSpPr>
        <a:xfrm>
          <a:off x="0" y="0"/>
          <a:ext cx="0" cy="0"/>
          <a:chOff x="0" y="0"/>
          <a:chExt cx="0" cy="0"/>
        </a:xfrm>
      </p:grpSpPr>
      <p:sp>
        <p:nvSpPr>
          <p:cNvPr id="63" name="Google Shape;63;p14"/>
          <p:cNvSpPr txBox="1"/>
          <p:nvPr>
            <p:ph idx="4294967295" type="title"/>
          </p:nvPr>
        </p:nvSpPr>
        <p:spPr>
          <a:xfrm>
            <a:off x="378075" y="294450"/>
            <a:ext cx="41919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CA">
                <a:latin typeface="Josefin Sans"/>
                <a:ea typeface="Josefin Sans"/>
                <a:cs typeface="Josefin Sans"/>
                <a:sym typeface="Josefin Sans"/>
              </a:rPr>
              <a:t>Introduction &amp; Motivation</a:t>
            </a:r>
            <a:endParaRPr>
              <a:latin typeface="Josefin Sans"/>
              <a:ea typeface="Josefin Sans"/>
              <a:cs typeface="Josefin Sans"/>
              <a:sym typeface="Josefin Sans"/>
            </a:endParaRPr>
          </a:p>
        </p:txBody>
      </p:sp>
      <p:sp>
        <p:nvSpPr>
          <p:cNvPr id="64" name="Google Shape;64;p14"/>
          <p:cNvSpPr/>
          <p:nvPr/>
        </p:nvSpPr>
        <p:spPr>
          <a:xfrm>
            <a:off x="0" y="829650"/>
            <a:ext cx="4425900" cy="89400"/>
          </a:xfrm>
          <a:prstGeom prst="rect">
            <a:avLst/>
          </a:prstGeom>
          <a:solidFill>
            <a:srgbClr val="F1C23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65" name="Google Shape;65;p14"/>
          <p:cNvSpPr txBox="1"/>
          <p:nvPr/>
        </p:nvSpPr>
        <p:spPr>
          <a:xfrm>
            <a:off x="3927925" y="1069550"/>
            <a:ext cx="4804200" cy="3130800"/>
          </a:xfrm>
          <a:prstGeom prst="rect">
            <a:avLst/>
          </a:prstGeom>
          <a:noFill/>
          <a:ln>
            <a:noFill/>
          </a:ln>
        </p:spPr>
        <p:txBody>
          <a:bodyPr anchorCtr="0" anchor="t" bIns="91425" lIns="91425" spcFirstLastPara="1" rIns="91425" wrap="square" tIns="91425">
            <a:spAutoFit/>
          </a:bodyPr>
          <a:lstStyle/>
          <a:p>
            <a:pPr indent="-304800" lvl="0" marL="457200" rtl="0" algn="l">
              <a:lnSpc>
                <a:spcPct val="115000"/>
              </a:lnSpc>
              <a:spcBef>
                <a:spcPts val="0"/>
              </a:spcBef>
              <a:spcAft>
                <a:spcPts val="0"/>
              </a:spcAft>
              <a:buSzPts val="1200"/>
              <a:buFont typeface="Josefin Sans"/>
              <a:buChar char="●"/>
            </a:pPr>
            <a:r>
              <a:rPr lang="en-CA" sz="1200">
                <a:latin typeface="Josefin Sans"/>
                <a:ea typeface="Josefin Sans"/>
                <a:cs typeface="Josefin Sans"/>
                <a:sym typeface="Josefin Sans"/>
              </a:rPr>
              <a:t>Household environments are dynamic, shared spaces where humans move, perform tasks, and frequently interact with objects</a:t>
            </a:r>
            <a:endParaRPr sz="1200">
              <a:latin typeface="Josefin Sans"/>
              <a:ea typeface="Josefin Sans"/>
              <a:cs typeface="Josefin Sans"/>
              <a:sym typeface="Josefin Sans"/>
            </a:endParaRPr>
          </a:p>
          <a:p>
            <a:pPr indent="-304800" lvl="0" marL="457200" rtl="0" algn="l">
              <a:lnSpc>
                <a:spcPct val="115000"/>
              </a:lnSpc>
              <a:spcBef>
                <a:spcPts val="0"/>
              </a:spcBef>
              <a:spcAft>
                <a:spcPts val="0"/>
              </a:spcAft>
              <a:buSzPts val="1200"/>
              <a:buFont typeface="Josefin Sans"/>
              <a:buChar char="●"/>
            </a:pPr>
            <a:r>
              <a:rPr lang="en-CA" sz="1200">
                <a:latin typeface="Josefin Sans"/>
                <a:ea typeface="Josefin Sans"/>
                <a:cs typeface="Josefin Sans"/>
                <a:sym typeface="Josefin Sans"/>
              </a:rPr>
              <a:t>Robots need to reach target objects, but doing so naively can cause obstruction, discomfort, or inefficient human-robot coexistence</a:t>
            </a:r>
            <a:endParaRPr sz="1200">
              <a:latin typeface="Josefin Sans"/>
              <a:ea typeface="Josefin Sans"/>
              <a:cs typeface="Josefin Sans"/>
              <a:sym typeface="Josefin Sans"/>
            </a:endParaRPr>
          </a:p>
          <a:p>
            <a:pPr indent="-304800" lvl="0" marL="457200" rtl="0" algn="l">
              <a:lnSpc>
                <a:spcPct val="115000"/>
              </a:lnSpc>
              <a:spcBef>
                <a:spcPts val="0"/>
              </a:spcBef>
              <a:spcAft>
                <a:spcPts val="0"/>
              </a:spcAft>
              <a:buSzPts val="1200"/>
              <a:buFont typeface="Josefin Sans"/>
              <a:buChar char="●"/>
            </a:pPr>
            <a:r>
              <a:rPr lang="en-CA" sz="1200">
                <a:latin typeface="Josefin Sans"/>
                <a:ea typeface="Josefin Sans"/>
                <a:cs typeface="Josefin Sans"/>
                <a:sym typeface="Josefin Sans"/>
              </a:rPr>
              <a:t>Most existin</a:t>
            </a:r>
            <a:r>
              <a:rPr lang="en-CA" sz="1200">
                <a:latin typeface="Josefin Sans"/>
                <a:ea typeface="Josefin Sans"/>
                <a:cs typeface="Josefin Sans"/>
                <a:sym typeface="Josefin Sans"/>
              </a:rPr>
              <a:t>g </a:t>
            </a:r>
            <a:r>
              <a:rPr lang="en-CA" sz="1200">
                <a:latin typeface="Josefin Sans"/>
                <a:ea typeface="Josefin Sans"/>
                <a:cs typeface="Josefin Sans"/>
                <a:sym typeface="Josefin Sans"/>
              </a:rPr>
              <a:t>navigation systems focus only on collision avoidance, which ignores important aspects of social acceptability such as predictability, legibility, and respecting personal/working space.</a:t>
            </a:r>
            <a:endParaRPr sz="1200">
              <a:latin typeface="Josefin Sans"/>
              <a:ea typeface="Josefin Sans"/>
              <a:cs typeface="Josefin Sans"/>
              <a:sym typeface="Josefin Sans"/>
            </a:endParaRPr>
          </a:p>
          <a:p>
            <a:pPr indent="-304800" lvl="0" marL="457200" rtl="0" algn="l">
              <a:lnSpc>
                <a:spcPct val="115000"/>
              </a:lnSpc>
              <a:spcBef>
                <a:spcPts val="0"/>
              </a:spcBef>
              <a:spcAft>
                <a:spcPts val="0"/>
              </a:spcAft>
              <a:buSzPts val="1200"/>
              <a:buFont typeface="Josefin Sans"/>
              <a:buChar char="●"/>
            </a:pPr>
            <a:r>
              <a:rPr lang="en-CA" sz="1200">
                <a:latin typeface="Josefin Sans"/>
                <a:ea typeface="Josefin Sans"/>
                <a:cs typeface="Josefin Sans"/>
                <a:sym typeface="Josefin Sans"/>
              </a:rPr>
              <a:t>By incorporating the human in the loop, the robot can adjust its path based on the human’s current task, motion patterns, and proximity, leading to more natural and socially aware object-goal navigation</a:t>
            </a:r>
            <a:endParaRPr sz="1200">
              <a:latin typeface="Josefin Sans"/>
              <a:ea typeface="Josefin Sans"/>
              <a:cs typeface="Josefin Sans"/>
              <a:sym typeface="Josefin Sans"/>
            </a:endParaRPr>
          </a:p>
        </p:txBody>
      </p:sp>
      <p:sp>
        <p:nvSpPr>
          <p:cNvPr id="66" name="Google Shape;66;p14"/>
          <p:cNvSpPr txBox="1"/>
          <p:nvPr/>
        </p:nvSpPr>
        <p:spPr>
          <a:xfrm>
            <a:off x="521900" y="1072640"/>
            <a:ext cx="3273600" cy="1431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CA" sz="1200">
                <a:latin typeface="Lexend"/>
                <a:ea typeface="Lexend"/>
                <a:cs typeface="Lexend"/>
                <a:sym typeface="Lexend"/>
              </a:rPr>
              <a:t>Goal:</a:t>
            </a:r>
            <a:r>
              <a:rPr lang="en-CA" sz="1200">
                <a:latin typeface="Lexend"/>
                <a:ea typeface="Lexend"/>
                <a:cs typeface="Lexend"/>
                <a:sym typeface="Lexend"/>
              </a:rPr>
              <a:t> Enable robots to perform object-goal navigation in household environments while adapting their motion to ongoing human activities, ensuring safe, comfortable, and minimally disruptive behaviour</a:t>
            </a:r>
            <a:endParaRPr sz="1200">
              <a:latin typeface="Lexend"/>
              <a:ea typeface="Lexend"/>
              <a:cs typeface="Lexend"/>
              <a:sym typeface="Lexend"/>
            </a:endParaRPr>
          </a:p>
        </p:txBody>
      </p:sp>
      <p:pic>
        <p:nvPicPr>
          <p:cNvPr id="67" name="Google Shape;67;p14"/>
          <p:cNvPicPr preferRelativeResize="0"/>
          <p:nvPr/>
        </p:nvPicPr>
        <p:blipFill>
          <a:blip r:embed="rId3">
            <a:alphaModFix/>
          </a:blip>
          <a:stretch>
            <a:fillRect/>
          </a:stretch>
        </p:blipFill>
        <p:spPr>
          <a:xfrm>
            <a:off x="1001800" y="2621150"/>
            <a:ext cx="1916351" cy="2017226"/>
          </a:xfrm>
          <a:prstGeom prst="rect">
            <a:avLst/>
          </a:prstGeom>
          <a:noFill/>
          <a:ln>
            <a:noFill/>
          </a:ln>
        </p:spPr>
      </p:pic>
      <p:sp>
        <p:nvSpPr>
          <p:cNvPr id="68" name="Google Shape;68;p14"/>
          <p:cNvSpPr/>
          <p:nvPr/>
        </p:nvSpPr>
        <p:spPr>
          <a:xfrm>
            <a:off x="3739100" y="1318875"/>
            <a:ext cx="56400" cy="3319500"/>
          </a:xfrm>
          <a:prstGeom prst="rect">
            <a:avLst/>
          </a:prstGeom>
          <a:solidFill>
            <a:srgbClr val="B7B7B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pic>
        <p:nvPicPr>
          <p:cNvPr descr="School books gray icon, Textbook, education (Provided by Getty Images)" id="69" name="Google Shape;69;p14"/>
          <p:cNvPicPr preferRelativeResize="0"/>
          <p:nvPr/>
        </p:nvPicPr>
        <p:blipFill>
          <a:blip r:embed="rId4">
            <a:alphaModFix/>
          </a:blip>
          <a:stretch>
            <a:fillRect/>
          </a:stretch>
        </p:blipFill>
        <p:spPr>
          <a:xfrm>
            <a:off x="8481403" y="4175139"/>
            <a:ext cx="250716" cy="250716"/>
          </a:xfrm>
          <a:prstGeom prst="rect">
            <a:avLst/>
          </a:prstGeom>
          <a:noFill/>
          <a:ln>
            <a:noFill/>
          </a:ln>
        </p:spPr>
      </p:pic>
      <p:pic>
        <p:nvPicPr>
          <p:cNvPr descr="Robot icon vector. Isolated contour symbol illustration (Provided by Getty Images)" id="70" name="Google Shape;70;p14"/>
          <p:cNvPicPr preferRelativeResize="0"/>
          <p:nvPr/>
        </p:nvPicPr>
        <p:blipFill>
          <a:blip r:embed="rId5">
            <a:alphaModFix/>
          </a:blip>
          <a:stretch>
            <a:fillRect/>
          </a:stretch>
        </p:blipFill>
        <p:spPr>
          <a:xfrm>
            <a:off x="7292150" y="3953037"/>
            <a:ext cx="481930" cy="481930"/>
          </a:xfrm>
          <a:prstGeom prst="rect">
            <a:avLst/>
          </a:prstGeom>
          <a:noFill/>
          <a:ln>
            <a:noFill/>
          </a:ln>
        </p:spPr>
      </p:pic>
      <p:sp>
        <p:nvSpPr>
          <p:cNvPr id="71" name="Google Shape;71;p14"/>
          <p:cNvSpPr/>
          <p:nvPr/>
        </p:nvSpPr>
        <p:spPr>
          <a:xfrm>
            <a:off x="7715379" y="3984741"/>
            <a:ext cx="765966" cy="250658"/>
          </a:xfrm>
          <a:custGeom>
            <a:rect b="b" l="l" r="r" t="t"/>
            <a:pathLst>
              <a:path extrusionOk="0" h="22592" w="69037">
                <a:moveTo>
                  <a:pt x="0" y="22593"/>
                </a:moveTo>
                <a:cubicBezTo>
                  <a:pt x="15338" y="22593"/>
                  <a:pt x="26969" y="-5752"/>
                  <a:pt x="40690" y="1105"/>
                </a:cubicBezTo>
                <a:cubicBezTo>
                  <a:pt x="51296" y="6405"/>
                  <a:pt x="57180" y="22593"/>
                  <a:pt x="69037" y="22593"/>
                </a:cubicBezTo>
              </a:path>
            </a:pathLst>
          </a:custGeom>
          <a:noFill/>
          <a:ln cap="flat" cmpd="sng" w="16900">
            <a:solidFill>
              <a:srgbClr val="6AA84F"/>
            </a:solidFill>
            <a:prstDash val="dash"/>
            <a:round/>
            <a:headEnd len="med" w="med" type="none"/>
            <a:tailEnd len="med" w="med" type="triangle"/>
          </a:ln>
        </p:spPr>
      </p:sp>
      <p:pic>
        <p:nvPicPr>
          <p:cNvPr descr="Closed box icon vector. Isolated contour symbol illustration (Provided by Getty Images)" id="72" name="Google Shape;72;p14"/>
          <p:cNvPicPr preferRelativeResize="0"/>
          <p:nvPr/>
        </p:nvPicPr>
        <p:blipFill rotWithShape="1">
          <a:blip r:embed="rId6">
            <a:alphaModFix/>
          </a:blip>
          <a:srcRect b="16731" l="12576" r="11797" t="17318"/>
          <a:stretch/>
        </p:blipFill>
        <p:spPr>
          <a:xfrm>
            <a:off x="7913229" y="4139034"/>
            <a:ext cx="370324" cy="322929"/>
          </a:xfrm>
          <a:prstGeom prst="rect">
            <a:avLst/>
          </a:prstGeom>
          <a:noFill/>
          <a:ln>
            <a:noFill/>
          </a:ln>
        </p:spPr>
      </p:pic>
      <p:sp>
        <p:nvSpPr>
          <p:cNvPr id="73" name="Google Shape;73;p14"/>
          <p:cNvSpPr/>
          <p:nvPr/>
        </p:nvSpPr>
        <p:spPr>
          <a:xfrm rot="10800000">
            <a:off x="7715438" y="4368466"/>
            <a:ext cx="765966" cy="250658"/>
          </a:xfrm>
          <a:custGeom>
            <a:rect b="b" l="l" r="r" t="t"/>
            <a:pathLst>
              <a:path extrusionOk="0" h="22592" w="69037">
                <a:moveTo>
                  <a:pt x="0" y="22593"/>
                </a:moveTo>
                <a:cubicBezTo>
                  <a:pt x="15338" y="22593"/>
                  <a:pt x="26969" y="-5752"/>
                  <a:pt x="40690" y="1105"/>
                </a:cubicBezTo>
                <a:cubicBezTo>
                  <a:pt x="51296" y="6405"/>
                  <a:pt x="57180" y="22593"/>
                  <a:pt x="69037" y="22593"/>
                </a:cubicBezTo>
              </a:path>
            </a:pathLst>
          </a:custGeom>
          <a:noFill/>
          <a:ln cap="flat" cmpd="sng" w="16900">
            <a:solidFill>
              <a:schemeClr val="dk2"/>
            </a:solidFill>
            <a:prstDash val="dash"/>
            <a:round/>
            <a:headEnd len="med" w="med" type="triangle"/>
            <a:tailEnd len="med" w="med" type="none"/>
          </a:ln>
        </p:spPr>
      </p:sp>
      <p:pic>
        <p:nvPicPr>
          <p:cNvPr descr="The cute brown-haired boy in blue pants standing with a friendly face. Vector illustration in flat cartoon style. (Provided by Getty Images)" id="74" name="Google Shape;74;p14"/>
          <p:cNvPicPr preferRelativeResize="0"/>
          <p:nvPr/>
        </p:nvPicPr>
        <p:blipFill rotWithShape="1">
          <a:blip r:embed="rId7">
            <a:alphaModFix/>
          </a:blip>
          <a:srcRect b="6458" l="33284" r="35292" t="7312"/>
          <a:stretch/>
        </p:blipFill>
        <p:spPr>
          <a:xfrm>
            <a:off x="7431653" y="4478944"/>
            <a:ext cx="202921" cy="556841"/>
          </a:xfrm>
          <a:prstGeom prst="rect">
            <a:avLst/>
          </a:prstGeom>
          <a:noFill/>
          <a:ln>
            <a:noFill/>
          </a:ln>
        </p:spPr>
      </p:pic>
      <p:sp>
        <p:nvSpPr>
          <p:cNvPr id="75" name="Google Shape;75;p14"/>
          <p:cNvSpPr/>
          <p:nvPr/>
        </p:nvSpPr>
        <p:spPr>
          <a:xfrm>
            <a:off x="7952991" y="4478861"/>
            <a:ext cx="273900" cy="250800"/>
          </a:xfrm>
          <a:prstGeom prst="mathMultiply">
            <a:avLst>
              <a:gd fmla="val 23520" name="adj1"/>
            </a:avLst>
          </a:prstGeom>
          <a:solidFill>
            <a:srgbClr val="FF0000"/>
          </a:solidFill>
          <a:ln cap="flat" cmpd="sng" w="4225">
            <a:solidFill>
              <a:srgbClr val="FF0000"/>
            </a:solidFill>
            <a:prstDash val="solid"/>
            <a:round/>
            <a:headEnd len="sm" w="sm" type="none"/>
            <a:tailEnd len="sm" w="sm" type="none"/>
          </a:ln>
        </p:spPr>
        <p:txBody>
          <a:bodyPr anchorCtr="0" anchor="ctr" bIns="40575" lIns="40575" spcFirstLastPara="1" rIns="40575" wrap="square" tIns="40575">
            <a:noAutofit/>
          </a:bodyPr>
          <a:lstStyle/>
          <a:p>
            <a:pPr indent="0" lvl="0" marL="0" rtl="0" algn="ctr">
              <a:spcBef>
                <a:spcPts val="0"/>
              </a:spcBef>
              <a:spcAft>
                <a:spcPts val="0"/>
              </a:spcAft>
              <a:buNone/>
            </a:pPr>
            <a:r>
              <a:t/>
            </a:r>
            <a:endParaRPr sz="621">
              <a:latin typeface="Lato"/>
              <a:ea typeface="Lato"/>
              <a:cs typeface="Lato"/>
              <a:sym typeface="Lato"/>
            </a:endParaRPr>
          </a:p>
        </p:txBody>
      </p:sp>
      <p:cxnSp>
        <p:nvCxnSpPr>
          <p:cNvPr id="76" name="Google Shape;76;p14"/>
          <p:cNvCxnSpPr/>
          <p:nvPr/>
        </p:nvCxnSpPr>
        <p:spPr>
          <a:xfrm>
            <a:off x="7736039" y="4757368"/>
            <a:ext cx="768900" cy="0"/>
          </a:xfrm>
          <a:prstGeom prst="straightConnector1">
            <a:avLst/>
          </a:prstGeom>
          <a:noFill/>
          <a:ln cap="flat" cmpd="sng" w="16900">
            <a:solidFill>
              <a:schemeClr val="accent4"/>
            </a:solidFill>
            <a:prstDash val="lgDash"/>
            <a:round/>
            <a:headEnd len="med" w="med" type="none"/>
            <a:tailEnd len="med" w="med" type="triangle"/>
          </a:ln>
        </p:spPr>
      </p:cxn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sp>
        <p:nvSpPr>
          <p:cNvPr id="81" name="Google Shape;81;p15"/>
          <p:cNvSpPr/>
          <p:nvPr/>
        </p:nvSpPr>
        <p:spPr>
          <a:xfrm>
            <a:off x="306600" y="1159550"/>
            <a:ext cx="8544000" cy="1098900"/>
          </a:xfrm>
          <a:prstGeom prst="rect">
            <a:avLst/>
          </a:prstGeom>
          <a:solidFill>
            <a:srgbClr val="E4F7D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82" name="Google Shape;82;p15"/>
          <p:cNvSpPr txBox="1"/>
          <p:nvPr>
            <p:ph idx="4294967295" type="title"/>
          </p:nvPr>
        </p:nvSpPr>
        <p:spPr>
          <a:xfrm>
            <a:off x="378075" y="294450"/>
            <a:ext cx="55113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CA">
                <a:latin typeface="Josefin Sans"/>
                <a:ea typeface="Josefin Sans"/>
                <a:cs typeface="Josefin Sans"/>
                <a:sym typeface="Josefin Sans"/>
              </a:rPr>
              <a:t>Research Question / Objective</a:t>
            </a:r>
            <a:endParaRPr>
              <a:latin typeface="Josefin Sans"/>
              <a:ea typeface="Josefin Sans"/>
              <a:cs typeface="Josefin Sans"/>
              <a:sym typeface="Josefin Sans"/>
            </a:endParaRPr>
          </a:p>
        </p:txBody>
      </p:sp>
      <p:sp>
        <p:nvSpPr>
          <p:cNvPr id="83" name="Google Shape;83;p15"/>
          <p:cNvSpPr/>
          <p:nvPr/>
        </p:nvSpPr>
        <p:spPr>
          <a:xfrm>
            <a:off x="0" y="829650"/>
            <a:ext cx="5115000" cy="94200"/>
          </a:xfrm>
          <a:prstGeom prst="rect">
            <a:avLst/>
          </a:prstGeom>
          <a:solidFill>
            <a:srgbClr val="93C47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84" name="Google Shape;84;p15"/>
          <p:cNvSpPr txBox="1"/>
          <p:nvPr/>
        </p:nvSpPr>
        <p:spPr>
          <a:xfrm>
            <a:off x="300000" y="1159550"/>
            <a:ext cx="8544000" cy="1098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CA" sz="1800">
                <a:latin typeface="Josefin Sans"/>
                <a:ea typeface="Josefin Sans"/>
                <a:cs typeface="Josefin Sans"/>
                <a:sym typeface="Josefin Sans"/>
              </a:rPr>
              <a:t>We aim to design a household robot that can navigate toward object goals while dynamically adapting to human presence in shared environments. The robot should be able to:</a:t>
            </a:r>
            <a:endParaRPr sz="1800">
              <a:latin typeface="Josefin Sans"/>
              <a:ea typeface="Josefin Sans"/>
              <a:cs typeface="Josefin Sans"/>
              <a:sym typeface="Josefin Sans"/>
            </a:endParaRPr>
          </a:p>
        </p:txBody>
      </p:sp>
      <p:sp>
        <p:nvSpPr>
          <p:cNvPr id="85" name="Google Shape;85;p15"/>
          <p:cNvSpPr txBox="1"/>
          <p:nvPr/>
        </p:nvSpPr>
        <p:spPr>
          <a:xfrm>
            <a:off x="977779" y="2391725"/>
            <a:ext cx="1936200" cy="794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CA" sz="1200">
                <a:latin typeface="Lexend"/>
                <a:ea typeface="Lexend"/>
                <a:cs typeface="Lexend"/>
                <a:sym typeface="Lexend"/>
              </a:rPr>
              <a:t>Minimize disturbance by avoiding overly intrusive behaviours.</a:t>
            </a:r>
            <a:endParaRPr sz="1200">
              <a:latin typeface="Lexend"/>
              <a:ea typeface="Lexend"/>
              <a:cs typeface="Lexend"/>
              <a:sym typeface="Lexend"/>
            </a:endParaRPr>
          </a:p>
        </p:txBody>
      </p:sp>
      <p:sp>
        <p:nvSpPr>
          <p:cNvPr id="86" name="Google Shape;86;p15"/>
          <p:cNvSpPr txBox="1"/>
          <p:nvPr/>
        </p:nvSpPr>
        <p:spPr>
          <a:xfrm>
            <a:off x="372983" y="2416023"/>
            <a:ext cx="604800" cy="615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CA" sz="2800">
                <a:solidFill>
                  <a:srgbClr val="93C47D"/>
                </a:solidFill>
                <a:latin typeface="Lexend"/>
                <a:ea typeface="Lexend"/>
                <a:cs typeface="Lexend"/>
                <a:sym typeface="Lexend"/>
              </a:rPr>
              <a:t>1</a:t>
            </a:r>
            <a:r>
              <a:rPr b="1" lang="en-CA" sz="2800">
                <a:solidFill>
                  <a:srgbClr val="93C47D"/>
                </a:solidFill>
                <a:latin typeface="Lexend"/>
                <a:ea typeface="Lexend"/>
                <a:cs typeface="Lexend"/>
                <a:sym typeface="Lexend"/>
              </a:rPr>
              <a:t>.</a:t>
            </a:r>
            <a:endParaRPr b="1" sz="2800">
              <a:solidFill>
                <a:srgbClr val="93C47D"/>
              </a:solidFill>
              <a:latin typeface="Lexend"/>
              <a:ea typeface="Lexend"/>
              <a:cs typeface="Lexend"/>
              <a:sym typeface="Lexend"/>
            </a:endParaRPr>
          </a:p>
        </p:txBody>
      </p:sp>
      <p:sp>
        <p:nvSpPr>
          <p:cNvPr id="87" name="Google Shape;87;p15"/>
          <p:cNvSpPr txBox="1"/>
          <p:nvPr/>
        </p:nvSpPr>
        <p:spPr>
          <a:xfrm>
            <a:off x="2952388" y="2383629"/>
            <a:ext cx="604800" cy="615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CA" sz="2800">
                <a:solidFill>
                  <a:srgbClr val="93C47D"/>
                </a:solidFill>
                <a:latin typeface="Lexend"/>
                <a:ea typeface="Lexend"/>
                <a:cs typeface="Lexend"/>
                <a:sym typeface="Lexend"/>
              </a:rPr>
              <a:t>2</a:t>
            </a:r>
            <a:r>
              <a:rPr b="1" lang="en-CA" sz="2800">
                <a:solidFill>
                  <a:srgbClr val="93C47D"/>
                </a:solidFill>
                <a:latin typeface="Lexend"/>
                <a:ea typeface="Lexend"/>
                <a:cs typeface="Lexend"/>
                <a:sym typeface="Lexend"/>
              </a:rPr>
              <a:t>.</a:t>
            </a:r>
            <a:endParaRPr b="1" sz="2800">
              <a:solidFill>
                <a:srgbClr val="93C47D"/>
              </a:solidFill>
              <a:latin typeface="Lexend"/>
              <a:ea typeface="Lexend"/>
              <a:cs typeface="Lexend"/>
              <a:sym typeface="Lexend"/>
            </a:endParaRPr>
          </a:p>
        </p:txBody>
      </p:sp>
      <p:sp>
        <p:nvSpPr>
          <p:cNvPr id="88" name="Google Shape;88;p15"/>
          <p:cNvSpPr txBox="1"/>
          <p:nvPr/>
        </p:nvSpPr>
        <p:spPr>
          <a:xfrm>
            <a:off x="3419513" y="2383625"/>
            <a:ext cx="2596200" cy="1006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CA" sz="1200">
                <a:latin typeface="Lexend"/>
                <a:ea typeface="Lexend"/>
                <a:cs typeface="Lexend"/>
                <a:sym typeface="Lexend"/>
              </a:rPr>
              <a:t>Adjust its path to give human priority and avoid </a:t>
            </a:r>
            <a:r>
              <a:rPr lang="en-CA" sz="1200">
                <a:latin typeface="Lexend"/>
                <a:ea typeface="Lexend"/>
                <a:cs typeface="Lexend"/>
                <a:sym typeface="Lexend"/>
              </a:rPr>
              <a:t>interfering</a:t>
            </a:r>
            <a:r>
              <a:rPr lang="en-CA" sz="1200">
                <a:latin typeface="Lexend"/>
                <a:ea typeface="Lexend"/>
                <a:cs typeface="Lexend"/>
                <a:sym typeface="Lexend"/>
              </a:rPr>
              <a:t> with ongoing human-object interactions.</a:t>
            </a:r>
            <a:endParaRPr sz="1200">
              <a:latin typeface="Lexend"/>
              <a:ea typeface="Lexend"/>
              <a:cs typeface="Lexend"/>
              <a:sym typeface="Lexend"/>
            </a:endParaRPr>
          </a:p>
        </p:txBody>
      </p:sp>
      <p:pic>
        <p:nvPicPr>
          <p:cNvPr id="89" name="Google Shape;89;p15"/>
          <p:cNvPicPr preferRelativeResize="0"/>
          <p:nvPr/>
        </p:nvPicPr>
        <p:blipFill>
          <a:blip r:embed="rId3">
            <a:alphaModFix/>
          </a:blip>
          <a:stretch>
            <a:fillRect/>
          </a:stretch>
        </p:blipFill>
        <p:spPr>
          <a:xfrm>
            <a:off x="306601" y="3214350"/>
            <a:ext cx="2760800" cy="1555250"/>
          </a:xfrm>
          <a:prstGeom prst="rect">
            <a:avLst/>
          </a:prstGeom>
          <a:noFill/>
          <a:ln>
            <a:noFill/>
          </a:ln>
        </p:spPr>
      </p:pic>
      <p:sp>
        <p:nvSpPr>
          <p:cNvPr id="90" name="Google Shape;90;p15"/>
          <p:cNvSpPr txBox="1"/>
          <p:nvPr/>
        </p:nvSpPr>
        <p:spPr>
          <a:xfrm>
            <a:off x="6531578" y="2441075"/>
            <a:ext cx="2373000" cy="58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CA" sz="1200">
                <a:latin typeface="Lexend"/>
                <a:ea typeface="Lexend"/>
                <a:cs typeface="Lexend"/>
                <a:sym typeface="Lexend"/>
              </a:rPr>
              <a:t>Optimize </a:t>
            </a:r>
            <a:r>
              <a:rPr lang="en-CA" sz="1200">
                <a:latin typeface="Lexend"/>
                <a:ea typeface="Lexend"/>
                <a:cs typeface="Lexend"/>
                <a:sym typeface="Lexend"/>
              </a:rPr>
              <a:t>travel time and maintain goal accuracy.</a:t>
            </a:r>
            <a:endParaRPr sz="1200">
              <a:latin typeface="Lexend"/>
              <a:ea typeface="Lexend"/>
              <a:cs typeface="Lexend"/>
              <a:sym typeface="Lexend"/>
            </a:endParaRPr>
          </a:p>
        </p:txBody>
      </p:sp>
      <p:sp>
        <p:nvSpPr>
          <p:cNvPr id="91" name="Google Shape;91;p15"/>
          <p:cNvSpPr txBox="1"/>
          <p:nvPr/>
        </p:nvSpPr>
        <p:spPr>
          <a:xfrm>
            <a:off x="6015533" y="2416023"/>
            <a:ext cx="604800" cy="615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CA" sz="2800">
                <a:solidFill>
                  <a:srgbClr val="93C47D"/>
                </a:solidFill>
                <a:latin typeface="Lexend"/>
                <a:ea typeface="Lexend"/>
                <a:cs typeface="Lexend"/>
                <a:sym typeface="Lexend"/>
              </a:rPr>
              <a:t>3</a:t>
            </a:r>
            <a:r>
              <a:rPr b="1" lang="en-CA" sz="2800">
                <a:solidFill>
                  <a:srgbClr val="93C47D"/>
                </a:solidFill>
                <a:latin typeface="Lexend"/>
                <a:ea typeface="Lexend"/>
                <a:cs typeface="Lexend"/>
                <a:sym typeface="Lexend"/>
              </a:rPr>
              <a:t>.</a:t>
            </a:r>
            <a:endParaRPr b="1" sz="2800">
              <a:solidFill>
                <a:srgbClr val="93C47D"/>
              </a:solidFill>
              <a:latin typeface="Lexend"/>
              <a:ea typeface="Lexend"/>
              <a:cs typeface="Lexend"/>
              <a:sym typeface="Lexend"/>
            </a:endParaRPr>
          </a:p>
        </p:txBody>
      </p:sp>
      <p:pic>
        <p:nvPicPr>
          <p:cNvPr id="92" name="Google Shape;92;p15"/>
          <p:cNvPicPr preferRelativeResize="0"/>
          <p:nvPr/>
        </p:nvPicPr>
        <p:blipFill>
          <a:blip r:embed="rId4">
            <a:alphaModFix/>
          </a:blip>
          <a:stretch>
            <a:fillRect/>
          </a:stretch>
        </p:blipFill>
        <p:spPr>
          <a:xfrm>
            <a:off x="6180000" y="3189200"/>
            <a:ext cx="2459633" cy="1309675"/>
          </a:xfrm>
          <a:prstGeom prst="rect">
            <a:avLst/>
          </a:prstGeom>
          <a:noFill/>
          <a:ln>
            <a:noFill/>
          </a:ln>
        </p:spPr>
      </p:pic>
      <p:pic>
        <p:nvPicPr>
          <p:cNvPr id="93" name="Google Shape;93;p15"/>
          <p:cNvPicPr preferRelativeResize="0"/>
          <p:nvPr/>
        </p:nvPicPr>
        <p:blipFill>
          <a:blip r:embed="rId5">
            <a:alphaModFix/>
          </a:blip>
          <a:stretch>
            <a:fillRect/>
          </a:stretch>
        </p:blipFill>
        <p:spPr>
          <a:xfrm>
            <a:off x="3531590" y="3352349"/>
            <a:ext cx="2094008" cy="1737177"/>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6"/>
          <p:cNvSpPr txBox="1"/>
          <p:nvPr/>
        </p:nvSpPr>
        <p:spPr>
          <a:xfrm>
            <a:off x="753775" y="1320550"/>
            <a:ext cx="8256900" cy="46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CA" sz="1800">
                <a:solidFill>
                  <a:schemeClr val="dk2"/>
                </a:solidFill>
                <a:latin typeface="Lato"/>
                <a:ea typeface="Lato"/>
                <a:cs typeface="Lato"/>
                <a:sym typeface="Lato"/>
              </a:rPr>
              <a:t>Overall Picture and Challenges</a:t>
            </a:r>
            <a:endParaRPr sz="1800">
              <a:solidFill>
                <a:schemeClr val="dk2"/>
              </a:solidFill>
              <a:latin typeface="Lato"/>
              <a:ea typeface="Lato"/>
              <a:cs typeface="Lato"/>
              <a:sym typeface="Lato"/>
            </a:endParaRPr>
          </a:p>
        </p:txBody>
      </p:sp>
      <p:sp>
        <p:nvSpPr>
          <p:cNvPr id="99" name="Google Shape;99;p16"/>
          <p:cNvSpPr/>
          <p:nvPr/>
        </p:nvSpPr>
        <p:spPr>
          <a:xfrm>
            <a:off x="0" y="1470550"/>
            <a:ext cx="659400" cy="161700"/>
          </a:xfrm>
          <a:prstGeom prst="rect">
            <a:avLst/>
          </a:prstGeom>
          <a:solidFill>
            <a:srgbClr val="FFD96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00" name="Google Shape;100;p16"/>
          <p:cNvSpPr/>
          <p:nvPr/>
        </p:nvSpPr>
        <p:spPr>
          <a:xfrm>
            <a:off x="1350702" y="1897600"/>
            <a:ext cx="2172900" cy="400200"/>
          </a:xfrm>
          <a:prstGeom prst="rect">
            <a:avLst/>
          </a:prstGeom>
          <a:solidFill>
            <a:srgbClr val="386BA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CA" sz="1700">
                <a:solidFill>
                  <a:schemeClr val="lt1"/>
                </a:solidFill>
                <a:latin typeface="Josefin Sans"/>
                <a:ea typeface="Josefin Sans"/>
                <a:cs typeface="Josefin Sans"/>
                <a:sym typeface="Josefin Sans"/>
              </a:rPr>
              <a:t>Human Modelling</a:t>
            </a:r>
            <a:endParaRPr b="1" sz="1700">
              <a:solidFill>
                <a:schemeClr val="lt1"/>
              </a:solidFill>
              <a:latin typeface="Josefin Sans"/>
              <a:ea typeface="Josefin Sans"/>
              <a:cs typeface="Josefin Sans"/>
              <a:sym typeface="Josefin Sans"/>
            </a:endParaRPr>
          </a:p>
        </p:txBody>
      </p:sp>
      <p:sp>
        <p:nvSpPr>
          <p:cNvPr id="101" name="Google Shape;101;p16"/>
          <p:cNvSpPr txBox="1"/>
          <p:nvPr/>
        </p:nvSpPr>
        <p:spPr>
          <a:xfrm>
            <a:off x="1350702" y="2429100"/>
            <a:ext cx="2172900" cy="1391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CA">
                <a:solidFill>
                  <a:schemeClr val="dk1"/>
                </a:solidFill>
                <a:latin typeface="Lato"/>
                <a:ea typeface="Lato"/>
                <a:cs typeface="Lato"/>
                <a:sym typeface="Lato"/>
              </a:rPr>
              <a:t>A  dynamic agent with non-cooperative behavior</a:t>
            </a:r>
            <a:r>
              <a:rPr lang="en-CA">
                <a:solidFill>
                  <a:schemeClr val="dk1"/>
                </a:solidFill>
                <a:latin typeface="Lato"/>
                <a:ea typeface="Lato"/>
                <a:cs typeface="Lato"/>
                <a:sym typeface="Lato"/>
              </a:rPr>
              <a:t>, can be considered as moving with unknown intentions.</a:t>
            </a:r>
            <a:endParaRPr>
              <a:solidFill>
                <a:schemeClr val="dk1"/>
              </a:solidFill>
              <a:latin typeface="Lato"/>
              <a:ea typeface="Lato"/>
              <a:cs typeface="Lato"/>
              <a:sym typeface="Lato"/>
            </a:endParaRPr>
          </a:p>
        </p:txBody>
      </p:sp>
      <p:sp>
        <p:nvSpPr>
          <p:cNvPr id="102" name="Google Shape;102;p16"/>
          <p:cNvSpPr/>
          <p:nvPr/>
        </p:nvSpPr>
        <p:spPr>
          <a:xfrm>
            <a:off x="3722550" y="1897600"/>
            <a:ext cx="4094100" cy="400200"/>
          </a:xfrm>
          <a:prstGeom prst="rect">
            <a:avLst/>
          </a:prstGeom>
          <a:solidFill>
            <a:srgbClr val="386BA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CA" sz="1800">
                <a:solidFill>
                  <a:schemeClr val="lt1"/>
                </a:solidFill>
                <a:latin typeface="Josefin Sans"/>
                <a:ea typeface="Josefin Sans"/>
                <a:cs typeface="Josefin Sans"/>
                <a:sym typeface="Josefin Sans"/>
              </a:rPr>
              <a:t>Robot Planning</a:t>
            </a:r>
            <a:endParaRPr b="1" sz="1800">
              <a:solidFill>
                <a:schemeClr val="lt1"/>
              </a:solidFill>
              <a:latin typeface="Josefin Sans"/>
              <a:ea typeface="Josefin Sans"/>
              <a:cs typeface="Josefin Sans"/>
              <a:sym typeface="Josefin Sans"/>
            </a:endParaRPr>
          </a:p>
        </p:txBody>
      </p:sp>
      <p:sp>
        <p:nvSpPr>
          <p:cNvPr id="103" name="Google Shape;103;p16"/>
          <p:cNvSpPr txBox="1"/>
          <p:nvPr/>
        </p:nvSpPr>
        <p:spPr>
          <a:xfrm>
            <a:off x="3722550" y="2429100"/>
            <a:ext cx="4094100" cy="2288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CA">
                <a:solidFill>
                  <a:schemeClr val="dk1"/>
                </a:solidFill>
                <a:latin typeface="Lato"/>
                <a:ea typeface="Lato"/>
                <a:cs typeface="Lato"/>
                <a:sym typeface="Lato"/>
              </a:rPr>
              <a:t>Decision making on partial observation of another agent</a:t>
            </a:r>
            <a:endParaRPr>
              <a:solidFill>
                <a:schemeClr val="dk1"/>
              </a:solidFill>
              <a:latin typeface="Lato"/>
              <a:ea typeface="Lato"/>
              <a:cs typeface="Lato"/>
              <a:sym typeface="Lato"/>
            </a:endParaRPr>
          </a:p>
          <a:p>
            <a:pPr indent="-317500" lvl="0" marL="457200" rtl="0" algn="l">
              <a:lnSpc>
                <a:spcPct val="115000"/>
              </a:lnSpc>
              <a:spcBef>
                <a:spcPts val="1200"/>
              </a:spcBef>
              <a:spcAft>
                <a:spcPts val="0"/>
              </a:spcAft>
              <a:buClr>
                <a:schemeClr val="dk1"/>
              </a:buClr>
              <a:buSzPts val="1400"/>
              <a:buFont typeface="Lato"/>
              <a:buChar char="●"/>
            </a:pPr>
            <a:r>
              <a:rPr lang="en-CA">
                <a:solidFill>
                  <a:schemeClr val="dk1"/>
                </a:solidFill>
                <a:latin typeface="Lato"/>
                <a:ea typeface="Lato"/>
                <a:cs typeface="Lato"/>
                <a:sym typeface="Lato"/>
              </a:rPr>
              <a:t>Have no access to ground truth human position, solely rely on sensor inputs</a:t>
            </a:r>
            <a:endParaRPr>
              <a:solidFill>
                <a:schemeClr val="dk1"/>
              </a:solidFill>
              <a:latin typeface="Lato"/>
              <a:ea typeface="Lato"/>
              <a:cs typeface="Lato"/>
              <a:sym typeface="Lato"/>
            </a:endParaRPr>
          </a:p>
          <a:p>
            <a:pPr indent="-317500" lvl="0" marL="457200" rtl="0" algn="l">
              <a:lnSpc>
                <a:spcPct val="115000"/>
              </a:lnSpc>
              <a:spcBef>
                <a:spcPts val="0"/>
              </a:spcBef>
              <a:spcAft>
                <a:spcPts val="0"/>
              </a:spcAft>
              <a:buClr>
                <a:schemeClr val="dk1"/>
              </a:buClr>
              <a:buSzPts val="1400"/>
              <a:buFont typeface="Lato"/>
              <a:buChar char="●"/>
            </a:pPr>
            <a:r>
              <a:rPr lang="en-CA">
                <a:solidFill>
                  <a:schemeClr val="dk1"/>
                </a:solidFill>
                <a:latin typeface="Lato"/>
                <a:ea typeface="Lato"/>
                <a:cs typeface="Lato"/>
                <a:sym typeface="Lato"/>
              </a:rPr>
              <a:t>Need to model human agent presence distribution for human-aware planning</a:t>
            </a:r>
            <a:endParaRPr>
              <a:solidFill>
                <a:schemeClr val="dk1"/>
              </a:solidFill>
              <a:latin typeface="Lato"/>
              <a:ea typeface="Lato"/>
              <a:cs typeface="Lato"/>
              <a:sym typeface="Lato"/>
            </a:endParaRPr>
          </a:p>
          <a:p>
            <a:pPr indent="-317500" lvl="0" marL="457200" rtl="0" algn="l">
              <a:lnSpc>
                <a:spcPct val="115000"/>
              </a:lnSpc>
              <a:spcBef>
                <a:spcPts val="0"/>
              </a:spcBef>
              <a:spcAft>
                <a:spcPts val="0"/>
              </a:spcAft>
              <a:buClr>
                <a:schemeClr val="dk1"/>
              </a:buClr>
              <a:buSzPts val="1400"/>
              <a:buFont typeface="Lato"/>
              <a:buChar char="●"/>
            </a:pPr>
            <a:r>
              <a:rPr lang="en-CA">
                <a:solidFill>
                  <a:schemeClr val="dk1"/>
                </a:solidFill>
                <a:latin typeface="Lato"/>
                <a:ea typeface="Lato"/>
                <a:cs typeface="Lato"/>
                <a:sym typeface="Lato"/>
              </a:rPr>
              <a:t>Need to copy with uncertainty since human is not </a:t>
            </a:r>
            <a:r>
              <a:rPr lang="en-CA">
                <a:solidFill>
                  <a:schemeClr val="dk1"/>
                </a:solidFill>
                <a:latin typeface="Lato"/>
                <a:ea typeface="Lato"/>
                <a:cs typeface="Lato"/>
                <a:sym typeface="Lato"/>
              </a:rPr>
              <a:t>guaranteed</a:t>
            </a:r>
            <a:r>
              <a:rPr lang="en-CA">
                <a:solidFill>
                  <a:schemeClr val="dk1"/>
                </a:solidFill>
                <a:latin typeface="Lato"/>
                <a:ea typeface="Lato"/>
                <a:cs typeface="Lato"/>
                <a:sym typeface="Lato"/>
              </a:rPr>
              <a:t> to be in sight every frame</a:t>
            </a:r>
            <a:endParaRPr>
              <a:solidFill>
                <a:schemeClr val="dk1"/>
              </a:solidFill>
              <a:latin typeface="Lato"/>
              <a:ea typeface="Lato"/>
              <a:cs typeface="Lato"/>
              <a:sym typeface="Lato"/>
            </a:endParaRPr>
          </a:p>
        </p:txBody>
      </p:sp>
      <p:sp>
        <p:nvSpPr>
          <p:cNvPr id="104" name="Google Shape;104;p16"/>
          <p:cNvSpPr txBox="1"/>
          <p:nvPr>
            <p:ph idx="4294967295" type="title"/>
          </p:nvPr>
        </p:nvSpPr>
        <p:spPr>
          <a:xfrm>
            <a:off x="378075" y="294450"/>
            <a:ext cx="85035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CA">
                <a:solidFill>
                  <a:srgbClr val="274E13"/>
                </a:solidFill>
                <a:latin typeface="Josefin Sans"/>
                <a:ea typeface="Josefin Sans"/>
                <a:cs typeface="Josefin Sans"/>
                <a:sym typeface="Josefin Sans"/>
              </a:rPr>
              <a:t>Proposed Methodology</a:t>
            </a:r>
            <a:endParaRPr>
              <a:latin typeface="Josefin Sans"/>
              <a:ea typeface="Josefin Sans"/>
              <a:cs typeface="Josefin Sans"/>
              <a:sym typeface="Josefin Sans"/>
            </a:endParaRPr>
          </a:p>
        </p:txBody>
      </p:sp>
      <p:sp>
        <p:nvSpPr>
          <p:cNvPr id="105" name="Google Shape;105;p16"/>
          <p:cNvSpPr/>
          <p:nvPr/>
        </p:nvSpPr>
        <p:spPr>
          <a:xfrm>
            <a:off x="0" y="829650"/>
            <a:ext cx="3990900" cy="94200"/>
          </a:xfrm>
          <a:prstGeom prst="rect">
            <a:avLst/>
          </a:prstGeom>
          <a:solidFill>
            <a:srgbClr val="E0666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17"/>
          <p:cNvSpPr txBox="1"/>
          <p:nvPr/>
        </p:nvSpPr>
        <p:spPr>
          <a:xfrm>
            <a:off x="659400" y="1320550"/>
            <a:ext cx="8256900" cy="46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CA" sz="1800">
                <a:solidFill>
                  <a:schemeClr val="dk2"/>
                </a:solidFill>
                <a:latin typeface="Lato"/>
                <a:ea typeface="Lato"/>
                <a:cs typeface="Lato"/>
                <a:sym typeface="Lato"/>
              </a:rPr>
              <a:t>Problem Formulation: use Gaussian belief to model human location on the plane</a:t>
            </a:r>
            <a:endParaRPr sz="1800">
              <a:solidFill>
                <a:schemeClr val="dk2"/>
              </a:solidFill>
              <a:latin typeface="Lato"/>
              <a:ea typeface="Lato"/>
              <a:cs typeface="Lato"/>
              <a:sym typeface="Lato"/>
            </a:endParaRPr>
          </a:p>
        </p:txBody>
      </p:sp>
      <p:sp>
        <p:nvSpPr>
          <p:cNvPr id="111" name="Google Shape;111;p17"/>
          <p:cNvSpPr/>
          <p:nvPr/>
        </p:nvSpPr>
        <p:spPr>
          <a:xfrm>
            <a:off x="0" y="1470550"/>
            <a:ext cx="659400" cy="161700"/>
          </a:xfrm>
          <a:prstGeom prst="rect">
            <a:avLst/>
          </a:prstGeom>
          <a:solidFill>
            <a:srgbClr val="FFD96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12" name="Google Shape;112;p17"/>
          <p:cNvSpPr txBox="1"/>
          <p:nvPr>
            <p:ph idx="4294967295" type="title"/>
          </p:nvPr>
        </p:nvSpPr>
        <p:spPr>
          <a:xfrm>
            <a:off x="378075" y="294450"/>
            <a:ext cx="85035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CA">
                <a:solidFill>
                  <a:srgbClr val="274E13"/>
                </a:solidFill>
                <a:latin typeface="Josefin Sans"/>
                <a:ea typeface="Josefin Sans"/>
                <a:cs typeface="Josefin Sans"/>
                <a:sym typeface="Josefin Sans"/>
              </a:rPr>
              <a:t>Proposed Methodology</a:t>
            </a:r>
            <a:endParaRPr>
              <a:latin typeface="Josefin Sans"/>
              <a:ea typeface="Josefin Sans"/>
              <a:cs typeface="Josefin Sans"/>
              <a:sym typeface="Josefin Sans"/>
            </a:endParaRPr>
          </a:p>
        </p:txBody>
      </p:sp>
      <p:sp>
        <p:nvSpPr>
          <p:cNvPr id="113" name="Google Shape;113;p17"/>
          <p:cNvSpPr/>
          <p:nvPr/>
        </p:nvSpPr>
        <p:spPr>
          <a:xfrm>
            <a:off x="0" y="829650"/>
            <a:ext cx="3990900" cy="94200"/>
          </a:xfrm>
          <a:prstGeom prst="rect">
            <a:avLst/>
          </a:prstGeom>
          <a:solidFill>
            <a:srgbClr val="E0666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14" name="Google Shape;114;p17"/>
          <p:cNvSpPr/>
          <p:nvPr/>
        </p:nvSpPr>
        <p:spPr>
          <a:xfrm>
            <a:off x="911625" y="1782250"/>
            <a:ext cx="7389900" cy="400200"/>
          </a:xfrm>
          <a:prstGeom prst="rect">
            <a:avLst/>
          </a:prstGeom>
          <a:solidFill>
            <a:srgbClr val="386BA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CA" sz="1200">
                <a:solidFill>
                  <a:schemeClr val="lt1"/>
                </a:solidFill>
                <a:latin typeface="Josefin Sans"/>
                <a:ea typeface="Josefin Sans"/>
                <a:cs typeface="Josefin Sans"/>
                <a:sym typeface="Josefin Sans"/>
              </a:rPr>
              <a:t>Human-Aware Navigation as a Constrained Control Problem</a:t>
            </a:r>
            <a:endParaRPr b="1" sz="1200">
              <a:solidFill>
                <a:schemeClr val="lt1"/>
              </a:solidFill>
              <a:latin typeface="Josefin Sans"/>
              <a:ea typeface="Josefin Sans"/>
              <a:cs typeface="Josefin Sans"/>
              <a:sym typeface="Josefin Sans"/>
            </a:endParaRPr>
          </a:p>
        </p:txBody>
      </p:sp>
      <p:sp>
        <p:nvSpPr>
          <p:cNvPr id="115" name="Google Shape;115;p17"/>
          <p:cNvSpPr/>
          <p:nvPr/>
        </p:nvSpPr>
        <p:spPr>
          <a:xfrm>
            <a:off x="659389" y="1632250"/>
            <a:ext cx="441000" cy="3843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CA"/>
              <a:t>4</a:t>
            </a:r>
            <a:endParaRPr b="1"/>
          </a:p>
        </p:txBody>
      </p:sp>
      <p:sp>
        <p:nvSpPr>
          <p:cNvPr id="116" name="Google Shape;116;p17"/>
          <p:cNvSpPr txBox="1"/>
          <p:nvPr/>
        </p:nvSpPr>
        <p:spPr>
          <a:xfrm>
            <a:off x="436075" y="2364450"/>
            <a:ext cx="4183800" cy="2493600"/>
          </a:xfrm>
          <a:prstGeom prst="rect">
            <a:avLst/>
          </a:prstGeom>
          <a:noFill/>
          <a:ln>
            <a:noFill/>
          </a:ln>
        </p:spPr>
        <p:txBody>
          <a:bodyPr anchorCtr="0" anchor="t" bIns="91425" lIns="91425" spcFirstLastPara="1" rIns="91425" wrap="square" tIns="91425">
            <a:spAutoFit/>
          </a:bodyPr>
          <a:lstStyle/>
          <a:p>
            <a:pPr indent="-304800" lvl="0" marL="457200" rtl="0" algn="l">
              <a:lnSpc>
                <a:spcPct val="115000"/>
              </a:lnSpc>
              <a:spcBef>
                <a:spcPts val="0"/>
              </a:spcBef>
              <a:spcAft>
                <a:spcPts val="0"/>
              </a:spcAft>
              <a:buSzPts val="1200"/>
              <a:buFont typeface="Lexend"/>
              <a:buChar char="●"/>
            </a:pPr>
            <a:r>
              <a:rPr lang="en-CA" sz="1200">
                <a:latin typeface="Lexend"/>
                <a:ea typeface="Lexend"/>
                <a:cs typeface="Lexend"/>
                <a:sym typeface="Lexend"/>
              </a:rPr>
              <a:t>Habitat navigation stack gives a nominal control</a:t>
            </a:r>
            <a:endParaRPr sz="1200">
              <a:latin typeface="Lexend"/>
              <a:ea typeface="Lexend"/>
              <a:cs typeface="Lexend"/>
              <a:sym typeface="Lexend"/>
            </a:endParaRPr>
          </a:p>
          <a:p>
            <a:pPr indent="0" lvl="0" marL="457200" rtl="0" algn="l">
              <a:lnSpc>
                <a:spcPct val="115000"/>
              </a:lnSpc>
              <a:spcBef>
                <a:spcPts val="0"/>
              </a:spcBef>
              <a:spcAft>
                <a:spcPts val="0"/>
              </a:spcAft>
              <a:buNone/>
            </a:pPr>
            <a:br>
              <a:rPr lang="en-CA" sz="1200">
                <a:latin typeface="Lexend"/>
                <a:ea typeface="Lexend"/>
                <a:cs typeface="Lexend"/>
                <a:sym typeface="Lexend"/>
              </a:rPr>
            </a:br>
            <a:endParaRPr sz="1200">
              <a:latin typeface="Lexend"/>
              <a:ea typeface="Lexend"/>
              <a:cs typeface="Lexend"/>
              <a:sym typeface="Lexend"/>
            </a:endParaRPr>
          </a:p>
          <a:p>
            <a:pPr indent="-304800" lvl="0" marL="457200" rtl="0" algn="l">
              <a:lnSpc>
                <a:spcPct val="115000"/>
              </a:lnSpc>
              <a:spcBef>
                <a:spcPts val="0"/>
              </a:spcBef>
              <a:spcAft>
                <a:spcPts val="0"/>
              </a:spcAft>
              <a:buSzPts val="1200"/>
              <a:buFont typeface="Lexend"/>
              <a:buChar char="●"/>
            </a:pPr>
            <a:r>
              <a:rPr lang="en-CA" sz="1200">
                <a:latin typeface="Lexend"/>
                <a:ea typeface="Lexend"/>
                <a:cs typeface="Lexend"/>
                <a:sym typeface="Lexend"/>
              </a:rPr>
              <a:t>We adjust this action so the robot:</a:t>
            </a:r>
            <a:endParaRPr sz="1200">
              <a:latin typeface="Lexend"/>
              <a:ea typeface="Lexend"/>
              <a:cs typeface="Lexend"/>
              <a:sym typeface="Lexend"/>
            </a:endParaRPr>
          </a:p>
          <a:p>
            <a:pPr indent="-304800" lvl="1" marL="914400" rtl="0" algn="l">
              <a:lnSpc>
                <a:spcPct val="115000"/>
              </a:lnSpc>
              <a:spcBef>
                <a:spcPts val="0"/>
              </a:spcBef>
              <a:spcAft>
                <a:spcPts val="0"/>
              </a:spcAft>
              <a:buSzPts val="1200"/>
              <a:buFont typeface="Lexend"/>
              <a:buChar char="○"/>
            </a:pPr>
            <a:r>
              <a:rPr lang="en-CA" sz="1200">
                <a:latin typeface="Lexend"/>
                <a:ea typeface="Lexend"/>
                <a:cs typeface="Lexend"/>
                <a:sym typeface="Lexend"/>
              </a:rPr>
              <a:t>stays close to </a:t>
            </a:r>
            <a:endParaRPr sz="1200">
              <a:latin typeface="Lexend"/>
              <a:ea typeface="Lexend"/>
              <a:cs typeface="Lexend"/>
              <a:sym typeface="Lexend"/>
            </a:endParaRPr>
          </a:p>
          <a:p>
            <a:pPr indent="-304800" lvl="1" marL="914400" rtl="0" algn="l">
              <a:lnSpc>
                <a:spcPct val="115000"/>
              </a:lnSpc>
              <a:spcBef>
                <a:spcPts val="0"/>
              </a:spcBef>
              <a:spcAft>
                <a:spcPts val="0"/>
              </a:spcAft>
              <a:buSzPts val="1200"/>
              <a:buFont typeface="Lexend"/>
              <a:buChar char="○"/>
            </a:pPr>
            <a:r>
              <a:rPr lang="en-CA" sz="1200">
                <a:latin typeface="Lexend"/>
                <a:ea typeface="Lexend"/>
                <a:cs typeface="Lexend"/>
                <a:sym typeface="Lexend"/>
              </a:rPr>
              <a:t>avoids entering the predicted human corridor </a:t>
            </a:r>
            <a:endParaRPr sz="1200">
              <a:latin typeface="Lexend"/>
              <a:ea typeface="Lexend"/>
              <a:cs typeface="Lexend"/>
              <a:sym typeface="Lexend"/>
            </a:endParaRPr>
          </a:p>
          <a:p>
            <a:pPr indent="-304800" lvl="1" marL="914400" rtl="0" algn="l">
              <a:lnSpc>
                <a:spcPct val="115000"/>
              </a:lnSpc>
              <a:spcBef>
                <a:spcPts val="0"/>
              </a:spcBef>
              <a:spcAft>
                <a:spcPts val="0"/>
              </a:spcAft>
              <a:buSzPts val="1200"/>
              <a:buFont typeface="Lexend"/>
              <a:buChar char="○"/>
            </a:pPr>
            <a:r>
              <a:rPr lang="en-CA" sz="1200">
                <a:latin typeface="Lexend"/>
                <a:ea typeface="Lexend"/>
                <a:cs typeface="Lexend"/>
                <a:sym typeface="Lexend"/>
              </a:rPr>
              <a:t>but only when the human estimate is confident.</a:t>
            </a:r>
            <a:br>
              <a:rPr lang="en-CA" sz="1200">
                <a:latin typeface="Lexend"/>
                <a:ea typeface="Lexend"/>
                <a:cs typeface="Lexend"/>
                <a:sym typeface="Lexend"/>
              </a:rPr>
            </a:br>
            <a:endParaRPr sz="1200">
              <a:latin typeface="Lexend"/>
              <a:ea typeface="Lexend"/>
              <a:cs typeface="Lexend"/>
              <a:sym typeface="Lexend"/>
            </a:endParaRPr>
          </a:p>
        </p:txBody>
      </p:sp>
      <p:pic>
        <p:nvPicPr>
          <p:cNvPr id="117" name="Google Shape;117;p17"/>
          <p:cNvPicPr preferRelativeResize="0"/>
          <p:nvPr/>
        </p:nvPicPr>
        <p:blipFill>
          <a:blip r:embed="rId3">
            <a:alphaModFix/>
          </a:blip>
          <a:stretch>
            <a:fillRect/>
          </a:stretch>
        </p:blipFill>
        <p:spPr>
          <a:xfrm>
            <a:off x="1222091" y="2818700"/>
            <a:ext cx="2611761" cy="397700"/>
          </a:xfrm>
          <a:prstGeom prst="rect">
            <a:avLst/>
          </a:prstGeom>
          <a:noFill/>
          <a:ln>
            <a:noFill/>
          </a:ln>
        </p:spPr>
      </p:pic>
      <p:pic>
        <p:nvPicPr>
          <p:cNvPr id="118" name="Google Shape;118;p17"/>
          <p:cNvPicPr preferRelativeResize="0"/>
          <p:nvPr/>
        </p:nvPicPr>
        <p:blipFill>
          <a:blip r:embed="rId4">
            <a:alphaModFix/>
          </a:blip>
          <a:stretch>
            <a:fillRect/>
          </a:stretch>
        </p:blipFill>
        <p:spPr>
          <a:xfrm>
            <a:off x="2487825" y="3491175"/>
            <a:ext cx="214800" cy="237825"/>
          </a:xfrm>
          <a:prstGeom prst="rect">
            <a:avLst/>
          </a:prstGeom>
          <a:noFill/>
          <a:ln>
            <a:noFill/>
          </a:ln>
        </p:spPr>
      </p:pic>
      <p:pic>
        <p:nvPicPr>
          <p:cNvPr id="119" name="Google Shape;119;p17"/>
          <p:cNvPicPr preferRelativeResize="0"/>
          <p:nvPr/>
        </p:nvPicPr>
        <p:blipFill>
          <a:blip r:embed="rId5">
            <a:alphaModFix/>
          </a:blip>
          <a:stretch>
            <a:fillRect/>
          </a:stretch>
        </p:blipFill>
        <p:spPr>
          <a:xfrm>
            <a:off x="2054150" y="3886125"/>
            <a:ext cx="255088" cy="247800"/>
          </a:xfrm>
          <a:prstGeom prst="rect">
            <a:avLst/>
          </a:prstGeom>
          <a:noFill/>
          <a:ln>
            <a:noFill/>
          </a:ln>
        </p:spPr>
      </p:pic>
      <p:sp>
        <p:nvSpPr>
          <p:cNvPr id="120" name="Google Shape;120;p17"/>
          <p:cNvSpPr txBox="1"/>
          <p:nvPr/>
        </p:nvSpPr>
        <p:spPr>
          <a:xfrm>
            <a:off x="4572000" y="2364438"/>
            <a:ext cx="4183800" cy="2918400"/>
          </a:xfrm>
          <a:prstGeom prst="rect">
            <a:avLst/>
          </a:prstGeom>
          <a:noFill/>
          <a:ln>
            <a:noFill/>
          </a:ln>
        </p:spPr>
        <p:txBody>
          <a:bodyPr anchorCtr="0" anchor="t" bIns="91425" lIns="91425" spcFirstLastPara="1" rIns="91425" wrap="square" tIns="91425">
            <a:spAutoFit/>
          </a:bodyPr>
          <a:lstStyle/>
          <a:p>
            <a:pPr indent="-304800" lvl="0" marL="457200" rtl="0" algn="l">
              <a:lnSpc>
                <a:spcPct val="115000"/>
              </a:lnSpc>
              <a:spcBef>
                <a:spcPts val="0"/>
              </a:spcBef>
              <a:spcAft>
                <a:spcPts val="0"/>
              </a:spcAft>
              <a:buSzPts val="1200"/>
              <a:buFont typeface="Lexend"/>
              <a:buChar char="●"/>
            </a:pPr>
            <a:r>
              <a:rPr lang="en-CA" sz="1200">
                <a:latin typeface="Lexend"/>
                <a:ea typeface="Lexend"/>
                <a:cs typeface="Lexend"/>
                <a:sym typeface="Lexend"/>
              </a:rPr>
              <a:t>Given belief</a:t>
            </a:r>
            <a:endParaRPr sz="1200">
              <a:latin typeface="Lexend"/>
              <a:ea typeface="Lexend"/>
              <a:cs typeface="Lexend"/>
              <a:sym typeface="Lexend"/>
            </a:endParaRPr>
          </a:p>
          <a:p>
            <a:pPr indent="0" lvl="0" marL="457200" rtl="0" algn="l">
              <a:lnSpc>
                <a:spcPct val="115000"/>
              </a:lnSpc>
              <a:spcBef>
                <a:spcPts val="0"/>
              </a:spcBef>
              <a:spcAft>
                <a:spcPts val="0"/>
              </a:spcAft>
              <a:buNone/>
            </a:pPr>
            <a:r>
              <a:rPr lang="en-CA" sz="1200">
                <a:latin typeface="Lexend"/>
                <a:ea typeface="Lexend"/>
                <a:cs typeface="Lexend"/>
                <a:sym typeface="Lexend"/>
              </a:rPr>
              <a:t>Condition of belief reliable:</a:t>
            </a:r>
            <a:endParaRPr sz="1200">
              <a:latin typeface="Lexend"/>
              <a:ea typeface="Lexend"/>
              <a:cs typeface="Lexend"/>
              <a:sym typeface="Lexend"/>
            </a:endParaRPr>
          </a:p>
          <a:p>
            <a:pPr indent="0" lvl="0" marL="457200" rtl="0" algn="l">
              <a:lnSpc>
                <a:spcPct val="115000"/>
              </a:lnSpc>
              <a:spcBef>
                <a:spcPts val="0"/>
              </a:spcBef>
              <a:spcAft>
                <a:spcPts val="0"/>
              </a:spcAft>
              <a:buNone/>
            </a:pPr>
            <a:br>
              <a:rPr lang="en-CA" sz="1200">
                <a:latin typeface="Lexend"/>
                <a:ea typeface="Lexend"/>
                <a:cs typeface="Lexend"/>
                <a:sym typeface="Lexend"/>
              </a:rPr>
            </a:br>
            <a:endParaRPr sz="1200">
              <a:latin typeface="Lexend"/>
              <a:ea typeface="Lexend"/>
              <a:cs typeface="Lexend"/>
              <a:sym typeface="Lexend"/>
            </a:endParaRPr>
          </a:p>
          <a:p>
            <a:pPr indent="-304800" lvl="0" marL="457200" rtl="0" algn="l">
              <a:lnSpc>
                <a:spcPct val="115000"/>
              </a:lnSpc>
              <a:spcBef>
                <a:spcPts val="0"/>
              </a:spcBef>
              <a:spcAft>
                <a:spcPts val="0"/>
              </a:spcAft>
              <a:buSzPts val="1200"/>
              <a:buFont typeface="Lexend"/>
              <a:buChar char="●"/>
            </a:pPr>
            <a:r>
              <a:rPr lang="en-CA" sz="1200">
                <a:latin typeface="Lexend"/>
                <a:ea typeface="Lexend"/>
                <a:cs typeface="Lexend"/>
                <a:sym typeface="Lexend"/>
              </a:rPr>
              <a:t>When belief is reliable:</a:t>
            </a:r>
            <a:endParaRPr sz="1200">
              <a:latin typeface="Lexend"/>
              <a:ea typeface="Lexend"/>
              <a:cs typeface="Lexend"/>
              <a:sym typeface="Lexend"/>
            </a:endParaRPr>
          </a:p>
          <a:p>
            <a:pPr indent="-304800" lvl="1" marL="914400" rtl="0" algn="l">
              <a:lnSpc>
                <a:spcPct val="115000"/>
              </a:lnSpc>
              <a:spcBef>
                <a:spcPts val="0"/>
              </a:spcBef>
              <a:spcAft>
                <a:spcPts val="0"/>
              </a:spcAft>
              <a:buSzPts val="1200"/>
              <a:buFont typeface="Lexend"/>
              <a:buChar char="○"/>
            </a:pPr>
            <a:r>
              <a:rPr lang="en-CA" sz="1200">
                <a:latin typeface="Lexend"/>
                <a:ea typeface="Lexend"/>
                <a:cs typeface="Lexend"/>
                <a:sym typeface="Lexend"/>
              </a:rPr>
              <a:t>S</a:t>
            </a:r>
            <a:r>
              <a:rPr lang="en-CA" sz="1200">
                <a:latin typeface="Lexend"/>
                <a:ea typeface="Lexend"/>
                <a:cs typeface="Lexend"/>
                <a:sym typeface="Lexend"/>
              </a:rPr>
              <a:t>low down speed ∝ distance</a:t>
            </a:r>
            <a:br>
              <a:rPr lang="en-CA" sz="1200">
                <a:latin typeface="Lexend"/>
                <a:ea typeface="Lexend"/>
                <a:cs typeface="Lexend"/>
                <a:sym typeface="Lexend"/>
              </a:rPr>
            </a:br>
            <a:endParaRPr sz="1200">
              <a:latin typeface="Lexend"/>
              <a:ea typeface="Lexend"/>
              <a:cs typeface="Lexend"/>
              <a:sym typeface="Lexend"/>
            </a:endParaRPr>
          </a:p>
          <a:p>
            <a:pPr indent="-304800" lvl="1" marL="914400" rtl="0" algn="l">
              <a:lnSpc>
                <a:spcPct val="115000"/>
              </a:lnSpc>
              <a:spcBef>
                <a:spcPts val="0"/>
              </a:spcBef>
              <a:spcAft>
                <a:spcPts val="0"/>
              </a:spcAft>
              <a:buSzPts val="1200"/>
              <a:buFont typeface="Lexend"/>
              <a:buChar char="○"/>
            </a:pPr>
            <a:r>
              <a:rPr lang="en-CA" sz="1200">
                <a:latin typeface="Lexend"/>
                <a:ea typeface="Lexend"/>
                <a:cs typeface="Lexend"/>
                <a:sym typeface="Lexend"/>
              </a:rPr>
              <a:t>Steer away from human</a:t>
            </a:r>
            <a:br>
              <a:rPr lang="en-CA" sz="1200">
                <a:latin typeface="Lexend"/>
                <a:ea typeface="Lexend"/>
                <a:cs typeface="Lexend"/>
                <a:sym typeface="Lexend"/>
              </a:rPr>
            </a:br>
            <a:br>
              <a:rPr lang="en-CA" sz="1200">
                <a:latin typeface="Lexend"/>
                <a:ea typeface="Lexend"/>
                <a:cs typeface="Lexend"/>
                <a:sym typeface="Lexend"/>
              </a:rPr>
            </a:br>
            <a:endParaRPr sz="1200">
              <a:latin typeface="Lexend"/>
              <a:ea typeface="Lexend"/>
              <a:cs typeface="Lexend"/>
              <a:sym typeface="Lexend"/>
            </a:endParaRPr>
          </a:p>
          <a:p>
            <a:pPr indent="-304800" lvl="0" marL="457200" rtl="0" algn="l">
              <a:lnSpc>
                <a:spcPct val="115000"/>
              </a:lnSpc>
              <a:spcBef>
                <a:spcPts val="0"/>
              </a:spcBef>
              <a:spcAft>
                <a:spcPts val="0"/>
              </a:spcAft>
              <a:buSzPts val="1200"/>
              <a:buFont typeface="Lexend"/>
              <a:buChar char="●"/>
            </a:pPr>
            <a:r>
              <a:rPr lang="en-CA" sz="1200">
                <a:latin typeface="Lexend"/>
                <a:ea typeface="Lexend"/>
                <a:cs typeface="Lexend"/>
                <a:sym typeface="Lexend"/>
              </a:rPr>
              <a:t>When </a:t>
            </a:r>
            <a:r>
              <a:rPr lang="en-CA" sz="1200">
                <a:solidFill>
                  <a:schemeClr val="dk1"/>
                </a:solidFill>
                <a:latin typeface="Lexend"/>
                <a:ea typeface="Lexend"/>
                <a:cs typeface="Lexend"/>
                <a:sym typeface="Lexend"/>
              </a:rPr>
              <a:t>belief is too uncertain:</a:t>
            </a:r>
            <a:br>
              <a:rPr lang="en-CA" sz="1200">
                <a:solidFill>
                  <a:schemeClr val="dk1"/>
                </a:solidFill>
                <a:latin typeface="Lexend"/>
                <a:ea typeface="Lexend"/>
                <a:cs typeface="Lexend"/>
                <a:sym typeface="Lexend"/>
              </a:rPr>
            </a:br>
            <a:br>
              <a:rPr lang="en-CA" sz="1200">
                <a:latin typeface="Lexend"/>
                <a:ea typeface="Lexend"/>
                <a:cs typeface="Lexend"/>
                <a:sym typeface="Lexend"/>
              </a:rPr>
            </a:br>
            <a:endParaRPr sz="1200">
              <a:latin typeface="Lexend"/>
              <a:ea typeface="Lexend"/>
              <a:cs typeface="Lexend"/>
              <a:sym typeface="Lexend"/>
            </a:endParaRPr>
          </a:p>
        </p:txBody>
      </p:sp>
      <p:pic>
        <p:nvPicPr>
          <p:cNvPr id="121" name="Google Shape;121;p17"/>
          <p:cNvPicPr preferRelativeResize="0"/>
          <p:nvPr/>
        </p:nvPicPr>
        <p:blipFill rotWithShape="1">
          <a:blip r:embed="rId6">
            <a:alphaModFix/>
          </a:blip>
          <a:srcRect b="19139" l="0" r="0" t="0"/>
          <a:stretch/>
        </p:blipFill>
        <p:spPr>
          <a:xfrm>
            <a:off x="6066927" y="2410850"/>
            <a:ext cx="1193936" cy="247800"/>
          </a:xfrm>
          <a:prstGeom prst="rect">
            <a:avLst/>
          </a:prstGeom>
          <a:noFill/>
          <a:ln>
            <a:noFill/>
          </a:ln>
        </p:spPr>
      </p:pic>
      <p:pic>
        <p:nvPicPr>
          <p:cNvPr id="122" name="Google Shape;122;p17"/>
          <p:cNvPicPr preferRelativeResize="0"/>
          <p:nvPr/>
        </p:nvPicPr>
        <p:blipFill>
          <a:blip r:embed="rId7">
            <a:alphaModFix/>
          </a:blip>
          <a:stretch>
            <a:fillRect/>
          </a:stretch>
        </p:blipFill>
        <p:spPr>
          <a:xfrm>
            <a:off x="6035500" y="2887050"/>
            <a:ext cx="1233840" cy="247800"/>
          </a:xfrm>
          <a:prstGeom prst="rect">
            <a:avLst/>
          </a:prstGeom>
          <a:noFill/>
          <a:ln>
            <a:noFill/>
          </a:ln>
        </p:spPr>
      </p:pic>
      <p:pic>
        <p:nvPicPr>
          <p:cNvPr id="123" name="Google Shape;123;p17"/>
          <p:cNvPicPr preferRelativeResize="0"/>
          <p:nvPr/>
        </p:nvPicPr>
        <p:blipFill>
          <a:blip r:embed="rId8">
            <a:alphaModFix/>
          </a:blip>
          <a:stretch>
            <a:fillRect/>
          </a:stretch>
        </p:blipFill>
        <p:spPr>
          <a:xfrm>
            <a:off x="6000325" y="3690125"/>
            <a:ext cx="1822875" cy="268300"/>
          </a:xfrm>
          <a:prstGeom prst="rect">
            <a:avLst/>
          </a:prstGeom>
          <a:noFill/>
          <a:ln>
            <a:noFill/>
          </a:ln>
        </p:spPr>
      </p:pic>
      <p:pic>
        <p:nvPicPr>
          <p:cNvPr id="124" name="Google Shape;124;p17"/>
          <p:cNvPicPr preferRelativeResize="0"/>
          <p:nvPr/>
        </p:nvPicPr>
        <p:blipFill>
          <a:blip r:embed="rId9">
            <a:alphaModFix/>
          </a:blip>
          <a:stretch>
            <a:fillRect/>
          </a:stretch>
        </p:blipFill>
        <p:spPr>
          <a:xfrm>
            <a:off x="5747500" y="4133925"/>
            <a:ext cx="2626931" cy="268300"/>
          </a:xfrm>
          <a:prstGeom prst="rect">
            <a:avLst/>
          </a:prstGeom>
          <a:noFill/>
          <a:ln>
            <a:noFill/>
          </a:ln>
        </p:spPr>
      </p:pic>
      <p:pic>
        <p:nvPicPr>
          <p:cNvPr id="125" name="Google Shape;125;p17"/>
          <p:cNvPicPr preferRelativeResize="0"/>
          <p:nvPr/>
        </p:nvPicPr>
        <p:blipFill>
          <a:blip r:embed="rId10">
            <a:alphaModFix/>
          </a:blip>
          <a:stretch>
            <a:fillRect/>
          </a:stretch>
        </p:blipFill>
        <p:spPr>
          <a:xfrm>
            <a:off x="7314911" y="4520799"/>
            <a:ext cx="734526" cy="2683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18"/>
          <p:cNvSpPr txBox="1"/>
          <p:nvPr/>
        </p:nvSpPr>
        <p:spPr>
          <a:xfrm>
            <a:off x="659400" y="1320550"/>
            <a:ext cx="8256900" cy="46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CA" sz="1800">
                <a:solidFill>
                  <a:schemeClr val="dk2"/>
                </a:solidFill>
                <a:latin typeface="Lato"/>
                <a:ea typeface="Lato"/>
                <a:cs typeface="Lato"/>
                <a:sym typeface="Lato"/>
              </a:rPr>
              <a:t>Problem Formulation: use  Gaussian belief to model human location </a:t>
            </a:r>
            <a:r>
              <a:rPr lang="en-CA" sz="1800">
                <a:solidFill>
                  <a:schemeClr val="dk2"/>
                </a:solidFill>
                <a:latin typeface="Lato"/>
                <a:ea typeface="Lato"/>
                <a:cs typeface="Lato"/>
                <a:sym typeface="Lato"/>
              </a:rPr>
              <a:t>on the plane</a:t>
            </a:r>
            <a:endParaRPr sz="1800">
              <a:solidFill>
                <a:schemeClr val="dk2"/>
              </a:solidFill>
              <a:latin typeface="Lato"/>
              <a:ea typeface="Lato"/>
              <a:cs typeface="Lato"/>
              <a:sym typeface="Lato"/>
            </a:endParaRPr>
          </a:p>
        </p:txBody>
      </p:sp>
      <p:sp>
        <p:nvSpPr>
          <p:cNvPr id="131" name="Google Shape;131;p18"/>
          <p:cNvSpPr/>
          <p:nvPr/>
        </p:nvSpPr>
        <p:spPr>
          <a:xfrm>
            <a:off x="0" y="1470550"/>
            <a:ext cx="659400" cy="161700"/>
          </a:xfrm>
          <a:prstGeom prst="rect">
            <a:avLst/>
          </a:prstGeom>
          <a:solidFill>
            <a:srgbClr val="FFD96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32" name="Google Shape;132;p18"/>
          <p:cNvSpPr txBox="1"/>
          <p:nvPr>
            <p:ph idx="4294967295" type="title"/>
          </p:nvPr>
        </p:nvSpPr>
        <p:spPr>
          <a:xfrm>
            <a:off x="378075" y="294450"/>
            <a:ext cx="85035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CA">
                <a:solidFill>
                  <a:srgbClr val="274E13"/>
                </a:solidFill>
                <a:latin typeface="Josefin Sans"/>
                <a:ea typeface="Josefin Sans"/>
                <a:cs typeface="Josefin Sans"/>
                <a:sym typeface="Josefin Sans"/>
              </a:rPr>
              <a:t>Proposed Methodology</a:t>
            </a:r>
            <a:endParaRPr>
              <a:latin typeface="Josefin Sans"/>
              <a:ea typeface="Josefin Sans"/>
              <a:cs typeface="Josefin Sans"/>
              <a:sym typeface="Josefin Sans"/>
            </a:endParaRPr>
          </a:p>
        </p:txBody>
      </p:sp>
      <p:sp>
        <p:nvSpPr>
          <p:cNvPr id="133" name="Google Shape;133;p18"/>
          <p:cNvSpPr/>
          <p:nvPr/>
        </p:nvSpPr>
        <p:spPr>
          <a:xfrm>
            <a:off x="0" y="829650"/>
            <a:ext cx="3990900" cy="94200"/>
          </a:xfrm>
          <a:prstGeom prst="rect">
            <a:avLst/>
          </a:prstGeom>
          <a:solidFill>
            <a:srgbClr val="E0666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nvGrpSpPr>
          <p:cNvPr id="134" name="Google Shape;134;p18"/>
          <p:cNvGrpSpPr/>
          <p:nvPr/>
        </p:nvGrpSpPr>
        <p:grpSpPr>
          <a:xfrm>
            <a:off x="377076" y="2372200"/>
            <a:ext cx="2842500" cy="2706000"/>
            <a:chOff x="753775" y="1782250"/>
            <a:chExt cx="2842500" cy="2706000"/>
          </a:xfrm>
        </p:grpSpPr>
        <p:sp>
          <p:nvSpPr>
            <p:cNvPr id="135" name="Google Shape;135;p18"/>
            <p:cNvSpPr txBox="1"/>
            <p:nvPr/>
          </p:nvSpPr>
          <p:spPr>
            <a:xfrm>
              <a:off x="753775" y="1782250"/>
              <a:ext cx="2842500" cy="2706000"/>
            </a:xfrm>
            <a:prstGeom prst="rect">
              <a:avLst/>
            </a:prstGeom>
            <a:noFill/>
            <a:ln>
              <a:noFill/>
            </a:ln>
          </p:spPr>
          <p:txBody>
            <a:bodyPr anchorCtr="0" anchor="t" bIns="91425" lIns="91425" spcFirstLastPara="1" rIns="91425" wrap="square" tIns="91425">
              <a:spAutoFit/>
            </a:bodyPr>
            <a:lstStyle/>
            <a:p>
              <a:pPr indent="-304800" lvl="0" marL="457200" rtl="0" algn="l">
                <a:lnSpc>
                  <a:spcPct val="115000"/>
                </a:lnSpc>
                <a:spcBef>
                  <a:spcPts val="0"/>
                </a:spcBef>
                <a:spcAft>
                  <a:spcPts val="0"/>
                </a:spcAft>
                <a:buSzPts val="1200"/>
                <a:buFont typeface="Lexend"/>
                <a:buChar char="●"/>
              </a:pPr>
              <a:r>
                <a:rPr lang="en-CA" sz="1200">
                  <a:latin typeface="Lexend"/>
                  <a:ea typeface="Lexend"/>
                  <a:cs typeface="Lexend"/>
                  <a:sym typeface="Lexend"/>
                </a:rPr>
                <a:t>Robot Observation (depth, segmentation mask…)</a:t>
              </a:r>
              <a:br>
                <a:rPr lang="en-CA" sz="1200">
                  <a:latin typeface="Lexend"/>
                  <a:ea typeface="Lexend"/>
                  <a:cs typeface="Lexend"/>
                  <a:sym typeface="Lexend"/>
                </a:rPr>
              </a:br>
              <a:br>
                <a:rPr lang="en-CA" sz="1200">
                  <a:latin typeface="Lexend"/>
                  <a:ea typeface="Lexend"/>
                  <a:cs typeface="Lexend"/>
                  <a:sym typeface="Lexend"/>
                </a:rPr>
              </a:br>
              <a:br>
                <a:rPr lang="en-CA" sz="1200">
                  <a:latin typeface="Lexend"/>
                  <a:ea typeface="Lexend"/>
                  <a:cs typeface="Lexend"/>
                  <a:sym typeface="Lexend"/>
                </a:rPr>
              </a:br>
              <a:endParaRPr sz="1200">
                <a:latin typeface="Lexend"/>
                <a:ea typeface="Lexend"/>
                <a:cs typeface="Lexend"/>
                <a:sym typeface="Lexend"/>
              </a:endParaRPr>
            </a:p>
            <a:p>
              <a:pPr indent="-304800" lvl="0" marL="457200" rtl="0" algn="l">
                <a:lnSpc>
                  <a:spcPct val="115000"/>
                </a:lnSpc>
                <a:spcBef>
                  <a:spcPts val="0"/>
                </a:spcBef>
                <a:spcAft>
                  <a:spcPts val="0"/>
                </a:spcAft>
                <a:buSzPts val="1200"/>
                <a:buFont typeface="Lexend"/>
                <a:buChar char="●"/>
              </a:pPr>
              <a:r>
                <a:rPr lang="en-CA" sz="1200">
                  <a:latin typeface="Lexend"/>
                  <a:ea typeface="Lexend"/>
                  <a:cs typeface="Lexend"/>
                  <a:sym typeface="Lexend"/>
                </a:rPr>
                <a:t> Set of human pixels</a:t>
              </a:r>
              <a:br>
                <a:rPr lang="en-CA" sz="1200">
                  <a:latin typeface="Lexend"/>
                  <a:ea typeface="Lexend"/>
                  <a:cs typeface="Lexend"/>
                  <a:sym typeface="Lexend"/>
                </a:rPr>
              </a:br>
              <a:br>
                <a:rPr lang="en-CA" sz="1200">
                  <a:latin typeface="Lexend"/>
                  <a:ea typeface="Lexend"/>
                  <a:cs typeface="Lexend"/>
                  <a:sym typeface="Lexend"/>
                </a:rPr>
              </a:br>
              <a:endParaRPr sz="1200">
                <a:latin typeface="Lexend"/>
                <a:ea typeface="Lexend"/>
                <a:cs typeface="Lexend"/>
                <a:sym typeface="Lexend"/>
              </a:endParaRPr>
            </a:p>
            <a:p>
              <a:pPr indent="-304800" lvl="0" marL="457200" rtl="0" algn="l">
                <a:lnSpc>
                  <a:spcPct val="115000"/>
                </a:lnSpc>
                <a:spcBef>
                  <a:spcPts val="0"/>
                </a:spcBef>
                <a:spcAft>
                  <a:spcPts val="0"/>
                </a:spcAft>
                <a:buSzPts val="1200"/>
                <a:buFont typeface="Lexend"/>
                <a:buChar char="●"/>
              </a:pPr>
              <a:r>
                <a:rPr lang="en-CA" sz="1200">
                  <a:latin typeface="Lexend"/>
                  <a:ea typeface="Lexend"/>
                  <a:cs typeface="Lexend"/>
                  <a:sym typeface="Lexend"/>
                </a:rPr>
                <a:t>Human visible case:</a:t>
              </a:r>
              <a:br>
                <a:rPr lang="en-CA" sz="1200">
                  <a:latin typeface="Lexend"/>
                  <a:ea typeface="Lexend"/>
                  <a:cs typeface="Lexend"/>
                  <a:sym typeface="Lexend"/>
                </a:rPr>
              </a:br>
              <a:r>
                <a:rPr lang="en-CA" sz="1200">
                  <a:latin typeface="Lexend"/>
                  <a:ea typeface="Lexend"/>
                  <a:cs typeface="Lexend"/>
                  <a:sym typeface="Lexend"/>
                </a:rPr>
                <a:t>construct human pcd to obtain human position</a:t>
              </a:r>
              <a:br>
                <a:rPr lang="en-CA" sz="1200">
                  <a:latin typeface="Lexend"/>
                  <a:ea typeface="Lexend"/>
                  <a:cs typeface="Lexend"/>
                  <a:sym typeface="Lexend"/>
                </a:rPr>
              </a:br>
              <a:endParaRPr sz="1200">
                <a:latin typeface="Lexend"/>
                <a:ea typeface="Lexend"/>
                <a:cs typeface="Lexend"/>
                <a:sym typeface="Lexend"/>
              </a:endParaRPr>
            </a:p>
          </p:txBody>
        </p:sp>
        <p:pic>
          <p:nvPicPr>
            <p:cNvPr id="136" name="Google Shape;136;p18"/>
            <p:cNvPicPr preferRelativeResize="0"/>
            <p:nvPr/>
          </p:nvPicPr>
          <p:blipFill>
            <a:blip r:embed="rId3">
              <a:alphaModFix/>
            </a:blip>
            <a:stretch>
              <a:fillRect/>
            </a:stretch>
          </p:blipFill>
          <p:spPr>
            <a:xfrm>
              <a:off x="1436425" y="2387100"/>
              <a:ext cx="1477200" cy="369300"/>
            </a:xfrm>
            <a:prstGeom prst="rect">
              <a:avLst/>
            </a:prstGeom>
            <a:noFill/>
            <a:ln>
              <a:noFill/>
            </a:ln>
          </p:spPr>
        </p:pic>
        <p:pic>
          <p:nvPicPr>
            <p:cNvPr id="137" name="Google Shape;137;p18"/>
            <p:cNvPicPr preferRelativeResize="0"/>
            <p:nvPr/>
          </p:nvPicPr>
          <p:blipFill>
            <a:blip r:embed="rId4">
              <a:alphaModFix/>
            </a:blip>
            <a:stretch>
              <a:fillRect/>
            </a:stretch>
          </p:blipFill>
          <p:spPr>
            <a:xfrm>
              <a:off x="1357100" y="3179775"/>
              <a:ext cx="2063100" cy="256800"/>
            </a:xfrm>
            <a:prstGeom prst="rect">
              <a:avLst/>
            </a:prstGeom>
            <a:noFill/>
            <a:ln>
              <a:noFill/>
            </a:ln>
          </p:spPr>
        </p:pic>
        <p:pic>
          <p:nvPicPr>
            <p:cNvPr id="138" name="Google Shape;138;p18"/>
            <p:cNvPicPr preferRelativeResize="0"/>
            <p:nvPr/>
          </p:nvPicPr>
          <p:blipFill>
            <a:blip r:embed="rId5">
              <a:alphaModFix/>
            </a:blip>
            <a:stretch>
              <a:fillRect/>
            </a:stretch>
          </p:blipFill>
          <p:spPr>
            <a:xfrm>
              <a:off x="2800200" y="3518700"/>
              <a:ext cx="659400" cy="212707"/>
            </a:xfrm>
            <a:prstGeom prst="rect">
              <a:avLst/>
            </a:prstGeom>
            <a:noFill/>
            <a:ln>
              <a:noFill/>
            </a:ln>
          </p:spPr>
        </p:pic>
      </p:grpSp>
      <p:sp>
        <p:nvSpPr>
          <p:cNvPr id="139" name="Google Shape;139;p18"/>
          <p:cNvSpPr/>
          <p:nvPr/>
        </p:nvSpPr>
        <p:spPr>
          <a:xfrm>
            <a:off x="531179" y="1782250"/>
            <a:ext cx="2497200" cy="400200"/>
          </a:xfrm>
          <a:prstGeom prst="rect">
            <a:avLst/>
          </a:prstGeom>
          <a:solidFill>
            <a:srgbClr val="386BA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CA" sz="1200">
                <a:solidFill>
                  <a:schemeClr val="lt1"/>
                </a:solidFill>
                <a:latin typeface="Josefin Sans"/>
                <a:ea typeface="Josefin Sans"/>
                <a:cs typeface="Josefin Sans"/>
                <a:sym typeface="Josefin Sans"/>
              </a:rPr>
              <a:t>Human State Estimation via Segmentation + Depth</a:t>
            </a:r>
            <a:endParaRPr b="1" sz="1200">
              <a:solidFill>
                <a:schemeClr val="lt1"/>
              </a:solidFill>
              <a:latin typeface="Josefin Sans"/>
              <a:ea typeface="Josefin Sans"/>
              <a:cs typeface="Josefin Sans"/>
              <a:sym typeface="Josefin Sans"/>
            </a:endParaRPr>
          </a:p>
        </p:txBody>
      </p:sp>
      <p:sp>
        <p:nvSpPr>
          <p:cNvPr id="140" name="Google Shape;140;p18"/>
          <p:cNvSpPr/>
          <p:nvPr/>
        </p:nvSpPr>
        <p:spPr>
          <a:xfrm>
            <a:off x="3253004" y="1782250"/>
            <a:ext cx="2497200" cy="400200"/>
          </a:xfrm>
          <a:prstGeom prst="rect">
            <a:avLst/>
          </a:prstGeom>
          <a:solidFill>
            <a:srgbClr val="386BA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CA" sz="1200">
                <a:solidFill>
                  <a:schemeClr val="lt1"/>
                </a:solidFill>
                <a:latin typeface="Josefin Sans"/>
                <a:ea typeface="Josefin Sans"/>
                <a:cs typeface="Josefin Sans"/>
                <a:sym typeface="Josefin Sans"/>
              </a:rPr>
              <a:t>Belief Over Human Position</a:t>
            </a:r>
            <a:endParaRPr b="1" sz="1200">
              <a:solidFill>
                <a:schemeClr val="lt1"/>
              </a:solidFill>
              <a:latin typeface="Josefin Sans"/>
              <a:ea typeface="Josefin Sans"/>
              <a:cs typeface="Josefin Sans"/>
              <a:sym typeface="Josefin Sans"/>
            </a:endParaRPr>
          </a:p>
        </p:txBody>
      </p:sp>
      <p:sp>
        <p:nvSpPr>
          <p:cNvPr id="141" name="Google Shape;141;p18"/>
          <p:cNvSpPr txBox="1"/>
          <p:nvPr/>
        </p:nvSpPr>
        <p:spPr>
          <a:xfrm>
            <a:off x="3022529" y="2372200"/>
            <a:ext cx="2936700" cy="2281200"/>
          </a:xfrm>
          <a:prstGeom prst="rect">
            <a:avLst/>
          </a:prstGeom>
          <a:noFill/>
          <a:ln>
            <a:noFill/>
          </a:ln>
        </p:spPr>
        <p:txBody>
          <a:bodyPr anchorCtr="0" anchor="t" bIns="91425" lIns="91425" spcFirstLastPara="1" rIns="91425" wrap="square" tIns="91425">
            <a:spAutoFit/>
          </a:bodyPr>
          <a:lstStyle/>
          <a:p>
            <a:pPr indent="-304800" lvl="0" marL="457200" rtl="0" algn="l">
              <a:lnSpc>
                <a:spcPct val="115000"/>
              </a:lnSpc>
              <a:spcBef>
                <a:spcPts val="0"/>
              </a:spcBef>
              <a:spcAft>
                <a:spcPts val="0"/>
              </a:spcAft>
              <a:buSzPts val="1200"/>
              <a:buFont typeface="Lexend"/>
              <a:buChar char="●"/>
            </a:pPr>
            <a:r>
              <a:rPr lang="en-CA" sz="1200">
                <a:latin typeface="Lexend"/>
                <a:ea typeface="Lexend"/>
                <a:cs typeface="Lexend"/>
                <a:sym typeface="Lexend"/>
              </a:rPr>
              <a:t>Maintain a Gaussian belief over human location on the ground plane</a:t>
            </a:r>
            <a:br>
              <a:rPr lang="en-CA" sz="1200">
                <a:latin typeface="Lexend"/>
                <a:ea typeface="Lexend"/>
                <a:cs typeface="Lexend"/>
                <a:sym typeface="Lexend"/>
              </a:rPr>
            </a:br>
            <a:br>
              <a:rPr lang="en-CA" sz="1200">
                <a:latin typeface="Lexend"/>
                <a:ea typeface="Lexend"/>
                <a:cs typeface="Lexend"/>
                <a:sym typeface="Lexend"/>
              </a:rPr>
            </a:br>
            <a:endParaRPr sz="1200">
              <a:latin typeface="Lexend"/>
              <a:ea typeface="Lexend"/>
              <a:cs typeface="Lexend"/>
              <a:sym typeface="Lexend"/>
            </a:endParaRPr>
          </a:p>
          <a:p>
            <a:pPr indent="-304800" lvl="0" marL="457200" rtl="0" algn="l">
              <a:lnSpc>
                <a:spcPct val="115000"/>
              </a:lnSpc>
              <a:spcBef>
                <a:spcPts val="0"/>
              </a:spcBef>
              <a:spcAft>
                <a:spcPts val="0"/>
              </a:spcAft>
              <a:buSzPts val="1200"/>
              <a:buFont typeface="Lexend"/>
              <a:buChar char="●"/>
            </a:pPr>
            <a:r>
              <a:rPr lang="en-CA" sz="1200">
                <a:latin typeface="Lexend"/>
                <a:ea typeface="Lexend"/>
                <a:cs typeface="Lexend"/>
                <a:sym typeface="Lexend"/>
              </a:rPr>
              <a:t>Observation Update (Visible)</a:t>
            </a:r>
            <a:br>
              <a:rPr lang="en-CA" sz="1200">
                <a:latin typeface="Lexend"/>
                <a:ea typeface="Lexend"/>
                <a:cs typeface="Lexend"/>
                <a:sym typeface="Lexend"/>
              </a:rPr>
            </a:br>
            <a:br>
              <a:rPr lang="en-CA" sz="1200">
                <a:latin typeface="Lexend"/>
                <a:ea typeface="Lexend"/>
                <a:cs typeface="Lexend"/>
                <a:sym typeface="Lexend"/>
              </a:rPr>
            </a:br>
            <a:endParaRPr sz="1200">
              <a:latin typeface="Lexend"/>
              <a:ea typeface="Lexend"/>
              <a:cs typeface="Lexend"/>
              <a:sym typeface="Lexend"/>
            </a:endParaRPr>
          </a:p>
          <a:p>
            <a:pPr indent="-304800" lvl="0" marL="457200" rtl="0" algn="l">
              <a:lnSpc>
                <a:spcPct val="115000"/>
              </a:lnSpc>
              <a:spcBef>
                <a:spcPts val="0"/>
              </a:spcBef>
              <a:spcAft>
                <a:spcPts val="0"/>
              </a:spcAft>
              <a:buSzPts val="1200"/>
              <a:buFont typeface="Lexend"/>
              <a:buChar char="●"/>
            </a:pPr>
            <a:r>
              <a:rPr lang="en-CA" sz="1200">
                <a:latin typeface="Lexend"/>
                <a:ea typeface="Lexend"/>
                <a:cs typeface="Lexend"/>
                <a:sym typeface="Lexend"/>
              </a:rPr>
              <a:t>Prediction Update (Invisible)</a:t>
            </a:r>
            <a:br>
              <a:rPr lang="en-CA" sz="1200">
                <a:latin typeface="Lexend"/>
                <a:ea typeface="Lexend"/>
                <a:cs typeface="Lexend"/>
                <a:sym typeface="Lexend"/>
              </a:rPr>
            </a:br>
            <a:endParaRPr sz="1200">
              <a:latin typeface="Lexend"/>
              <a:ea typeface="Lexend"/>
              <a:cs typeface="Lexend"/>
              <a:sym typeface="Lexend"/>
            </a:endParaRPr>
          </a:p>
        </p:txBody>
      </p:sp>
      <p:pic>
        <p:nvPicPr>
          <p:cNvPr id="142" name="Google Shape;142;p18"/>
          <p:cNvPicPr preferRelativeResize="0"/>
          <p:nvPr/>
        </p:nvPicPr>
        <p:blipFill>
          <a:blip r:embed="rId6">
            <a:alphaModFix/>
          </a:blip>
          <a:stretch>
            <a:fillRect/>
          </a:stretch>
        </p:blipFill>
        <p:spPr>
          <a:xfrm>
            <a:off x="3835841" y="3135050"/>
            <a:ext cx="1647575" cy="310325"/>
          </a:xfrm>
          <a:prstGeom prst="rect">
            <a:avLst/>
          </a:prstGeom>
          <a:noFill/>
          <a:ln>
            <a:noFill/>
          </a:ln>
        </p:spPr>
      </p:pic>
      <p:pic>
        <p:nvPicPr>
          <p:cNvPr id="143" name="Google Shape;143;p18"/>
          <p:cNvPicPr preferRelativeResize="0"/>
          <p:nvPr/>
        </p:nvPicPr>
        <p:blipFill>
          <a:blip r:embed="rId7">
            <a:alphaModFix/>
          </a:blip>
          <a:stretch>
            <a:fillRect/>
          </a:stretch>
        </p:blipFill>
        <p:spPr>
          <a:xfrm>
            <a:off x="3523674" y="3709271"/>
            <a:ext cx="2271904" cy="400200"/>
          </a:xfrm>
          <a:prstGeom prst="rect">
            <a:avLst/>
          </a:prstGeom>
          <a:noFill/>
          <a:ln>
            <a:noFill/>
          </a:ln>
        </p:spPr>
      </p:pic>
      <p:pic>
        <p:nvPicPr>
          <p:cNvPr id="144" name="Google Shape;144;p18"/>
          <p:cNvPicPr preferRelativeResize="0"/>
          <p:nvPr/>
        </p:nvPicPr>
        <p:blipFill>
          <a:blip r:embed="rId8">
            <a:alphaModFix/>
          </a:blip>
          <a:stretch>
            <a:fillRect/>
          </a:stretch>
        </p:blipFill>
        <p:spPr>
          <a:xfrm>
            <a:off x="3087779" y="4373370"/>
            <a:ext cx="3143710" cy="461700"/>
          </a:xfrm>
          <a:prstGeom prst="rect">
            <a:avLst/>
          </a:prstGeom>
          <a:noFill/>
          <a:ln>
            <a:noFill/>
          </a:ln>
        </p:spPr>
      </p:pic>
      <p:sp>
        <p:nvSpPr>
          <p:cNvPr id="145" name="Google Shape;145;p18"/>
          <p:cNvSpPr/>
          <p:nvPr/>
        </p:nvSpPr>
        <p:spPr>
          <a:xfrm>
            <a:off x="6002438" y="1782250"/>
            <a:ext cx="2778600" cy="400200"/>
          </a:xfrm>
          <a:prstGeom prst="rect">
            <a:avLst/>
          </a:prstGeom>
          <a:solidFill>
            <a:srgbClr val="386BA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CA" sz="1200">
                <a:solidFill>
                  <a:schemeClr val="lt1"/>
                </a:solidFill>
                <a:latin typeface="Josefin Sans"/>
                <a:ea typeface="Josefin Sans"/>
                <a:cs typeface="Josefin Sans"/>
                <a:sym typeface="Josefin Sans"/>
              </a:rPr>
              <a:t>Predictive Human Motion Corridor</a:t>
            </a:r>
            <a:endParaRPr b="1" sz="1200">
              <a:solidFill>
                <a:schemeClr val="lt1"/>
              </a:solidFill>
              <a:latin typeface="Josefin Sans"/>
              <a:ea typeface="Josefin Sans"/>
              <a:cs typeface="Josefin Sans"/>
              <a:sym typeface="Josefin Sans"/>
            </a:endParaRPr>
          </a:p>
        </p:txBody>
      </p:sp>
      <p:sp>
        <p:nvSpPr>
          <p:cNvPr id="146" name="Google Shape;146;p18"/>
          <p:cNvSpPr txBox="1"/>
          <p:nvPr/>
        </p:nvSpPr>
        <p:spPr>
          <a:xfrm>
            <a:off x="5923388" y="2372200"/>
            <a:ext cx="2936700" cy="2068800"/>
          </a:xfrm>
          <a:prstGeom prst="rect">
            <a:avLst/>
          </a:prstGeom>
          <a:noFill/>
          <a:ln>
            <a:noFill/>
          </a:ln>
        </p:spPr>
        <p:txBody>
          <a:bodyPr anchorCtr="0" anchor="t" bIns="91425" lIns="91425" spcFirstLastPara="1" rIns="91425" wrap="square" tIns="91425">
            <a:spAutoFit/>
          </a:bodyPr>
          <a:lstStyle/>
          <a:p>
            <a:pPr indent="-304800" lvl="0" marL="457200" rtl="0" algn="l">
              <a:lnSpc>
                <a:spcPct val="115000"/>
              </a:lnSpc>
              <a:spcBef>
                <a:spcPts val="0"/>
              </a:spcBef>
              <a:spcAft>
                <a:spcPts val="0"/>
              </a:spcAft>
              <a:buSzPts val="1200"/>
              <a:buFont typeface="Lexend"/>
              <a:buChar char="●"/>
            </a:pPr>
            <a:r>
              <a:rPr lang="en-CA" sz="1200">
                <a:latin typeface="Lexend"/>
                <a:ea typeface="Lexend"/>
                <a:cs typeface="Lexend"/>
                <a:sym typeface="Lexend"/>
              </a:rPr>
              <a:t>The next K-step predicted human positions:</a:t>
            </a:r>
            <a:br>
              <a:rPr lang="en-CA" sz="1200">
                <a:latin typeface="Lexend"/>
                <a:ea typeface="Lexend"/>
                <a:cs typeface="Lexend"/>
                <a:sym typeface="Lexend"/>
              </a:rPr>
            </a:br>
            <a:br>
              <a:rPr lang="en-CA" sz="1200">
                <a:latin typeface="Lexend"/>
                <a:ea typeface="Lexend"/>
                <a:cs typeface="Lexend"/>
                <a:sym typeface="Lexend"/>
              </a:rPr>
            </a:br>
            <a:endParaRPr sz="1200">
              <a:latin typeface="Lexend"/>
              <a:ea typeface="Lexend"/>
              <a:cs typeface="Lexend"/>
              <a:sym typeface="Lexend"/>
            </a:endParaRPr>
          </a:p>
          <a:p>
            <a:pPr indent="-304800" lvl="0" marL="457200" rtl="0" algn="l">
              <a:lnSpc>
                <a:spcPct val="115000"/>
              </a:lnSpc>
              <a:spcBef>
                <a:spcPts val="0"/>
              </a:spcBef>
              <a:spcAft>
                <a:spcPts val="0"/>
              </a:spcAft>
              <a:buSzPts val="1200"/>
              <a:buFont typeface="Lexend"/>
              <a:buChar char="●"/>
            </a:pPr>
            <a:r>
              <a:rPr lang="en-CA" sz="1200">
                <a:latin typeface="Lexend"/>
                <a:ea typeface="Lexend"/>
                <a:cs typeface="Lexend"/>
                <a:sym typeface="Lexend"/>
              </a:rPr>
              <a:t>U</a:t>
            </a:r>
            <a:r>
              <a:rPr lang="en-CA" sz="1200">
                <a:latin typeface="Lexend"/>
                <a:ea typeface="Lexend"/>
                <a:cs typeface="Lexend"/>
                <a:sym typeface="Lexend"/>
              </a:rPr>
              <a:t>ncertainty-informed radius:</a:t>
            </a:r>
            <a:br>
              <a:rPr lang="en-CA" sz="1200">
                <a:latin typeface="Lexend"/>
                <a:ea typeface="Lexend"/>
                <a:cs typeface="Lexend"/>
                <a:sym typeface="Lexend"/>
              </a:rPr>
            </a:br>
            <a:br>
              <a:rPr lang="en-CA" sz="1200">
                <a:latin typeface="Lexend"/>
                <a:ea typeface="Lexend"/>
                <a:cs typeface="Lexend"/>
                <a:sym typeface="Lexend"/>
              </a:rPr>
            </a:br>
            <a:endParaRPr sz="1200">
              <a:latin typeface="Lexend"/>
              <a:ea typeface="Lexend"/>
              <a:cs typeface="Lexend"/>
              <a:sym typeface="Lexend"/>
            </a:endParaRPr>
          </a:p>
          <a:p>
            <a:pPr indent="-304800" lvl="0" marL="457200" rtl="0" algn="l">
              <a:lnSpc>
                <a:spcPct val="115000"/>
              </a:lnSpc>
              <a:spcBef>
                <a:spcPts val="0"/>
              </a:spcBef>
              <a:spcAft>
                <a:spcPts val="0"/>
              </a:spcAft>
              <a:buSzPts val="1200"/>
              <a:buFont typeface="Lexend"/>
              <a:buChar char="●"/>
            </a:pPr>
            <a:r>
              <a:rPr lang="en-CA" sz="1200">
                <a:latin typeface="Lexend"/>
                <a:ea typeface="Lexend"/>
                <a:cs typeface="Lexend"/>
                <a:sym typeface="Lexend"/>
              </a:rPr>
              <a:t>The motion corridor:</a:t>
            </a:r>
            <a:br>
              <a:rPr lang="en-CA" sz="1200">
                <a:latin typeface="Lexend"/>
                <a:ea typeface="Lexend"/>
                <a:cs typeface="Lexend"/>
                <a:sym typeface="Lexend"/>
              </a:rPr>
            </a:br>
            <a:endParaRPr sz="1200">
              <a:latin typeface="Lexend"/>
              <a:ea typeface="Lexend"/>
              <a:cs typeface="Lexend"/>
              <a:sym typeface="Lexend"/>
            </a:endParaRPr>
          </a:p>
        </p:txBody>
      </p:sp>
      <p:pic>
        <p:nvPicPr>
          <p:cNvPr id="147" name="Google Shape;147;p18"/>
          <p:cNvPicPr preferRelativeResize="0"/>
          <p:nvPr/>
        </p:nvPicPr>
        <p:blipFill>
          <a:blip r:embed="rId9">
            <a:alphaModFix/>
          </a:blip>
          <a:stretch>
            <a:fillRect/>
          </a:stretch>
        </p:blipFill>
        <p:spPr>
          <a:xfrm>
            <a:off x="6759558" y="2908200"/>
            <a:ext cx="1647575" cy="384431"/>
          </a:xfrm>
          <a:prstGeom prst="rect">
            <a:avLst/>
          </a:prstGeom>
          <a:noFill/>
          <a:ln>
            <a:noFill/>
          </a:ln>
        </p:spPr>
      </p:pic>
      <p:pic>
        <p:nvPicPr>
          <p:cNvPr id="148" name="Google Shape;148;p18"/>
          <p:cNvPicPr preferRelativeResize="0"/>
          <p:nvPr/>
        </p:nvPicPr>
        <p:blipFill>
          <a:blip r:embed="rId10">
            <a:alphaModFix/>
          </a:blip>
          <a:stretch>
            <a:fillRect/>
          </a:stretch>
        </p:blipFill>
        <p:spPr>
          <a:xfrm>
            <a:off x="6408483" y="3525100"/>
            <a:ext cx="2349734" cy="400200"/>
          </a:xfrm>
          <a:prstGeom prst="rect">
            <a:avLst/>
          </a:prstGeom>
          <a:noFill/>
          <a:ln>
            <a:noFill/>
          </a:ln>
        </p:spPr>
      </p:pic>
      <p:pic>
        <p:nvPicPr>
          <p:cNvPr id="149" name="Google Shape;149;p18"/>
          <p:cNvPicPr preferRelativeResize="0"/>
          <p:nvPr/>
        </p:nvPicPr>
        <p:blipFill>
          <a:blip r:embed="rId11">
            <a:alphaModFix/>
          </a:blip>
          <a:stretch>
            <a:fillRect/>
          </a:stretch>
        </p:blipFill>
        <p:spPr>
          <a:xfrm>
            <a:off x="6581771" y="4157775"/>
            <a:ext cx="2003156" cy="660500"/>
          </a:xfrm>
          <a:prstGeom prst="rect">
            <a:avLst/>
          </a:prstGeom>
          <a:noFill/>
          <a:ln>
            <a:noFill/>
          </a:ln>
        </p:spPr>
      </p:pic>
      <p:sp>
        <p:nvSpPr>
          <p:cNvPr id="150" name="Google Shape;150;p18"/>
          <p:cNvSpPr/>
          <p:nvPr/>
        </p:nvSpPr>
        <p:spPr>
          <a:xfrm>
            <a:off x="218400" y="1632250"/>
            <a:ext cx="441000" cy="3843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CA"/>
              <a:t>1</a:t>
            </a:r>
            <a:endParaRPr b="1"/>
          </a:p>
        </p:txBody>
      </p:sp>
      <p:sp>
        <p:nvSpPr>
          <p:cNvPr id="151" name="Google Shape;151;p18"/>
          <p:cNvSpPr/>
          <p:nvPr/>
        </p:nvSpPr>
        <p:spPr>
          <a:xfrm>
            <a:off x="3096600" y="1632250"/>
            <a:ext cx="441000" cy="3843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CA"/>
              <a:t>2</a:t>
            </a:r>
            <a:endParaRPr b="1"/>
          </a:p>
        </p:txBody>
      </p:sp>
      <p:sp>
        <p:nvSpPr>
          <p:cNvPr id="152" name="Google Shape;152;p18"/>
          <p:cNvSpPr/>
          <p:nvPr/>
        </p:nvSpPr>
        <p:spPr>
          <a:xfrm>
            <a:off x="5750200" y="1632250"/>
            <a:ext cx="441000" cy="3843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CA"/>
              <a:t>3</a:t>
            </a:r>
            <a:endParaRPr b="1"/>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19"/>
          <p:cNvSpPr txBox="1"/>
          <p:nvPr/>
        </p:nvSpPr>
        <p:spPr>
          <a:xfrm>
            <a:off x="673625" y="1302575"/>
            <a:ext cx="8256900" cy="46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CA" sz="1800">
                <a:solidFill>
                  <a:schemeClr val="dk2"/>
                </a:solidFill>
                <a:latin typeface="Lato"/>
                <a:ea typeface="Lato"/>
                <a:cs typeface="Lato"/>
                <a:sym typeface="Lato"/>
              </a:rPr>
              <a:t>Intuitions about the motion corridor</a:t>
            </a:r>
            <a:endParaRPr sz="1800">
              <a:solidFill>
                <a:schemeClr val="dk2"/>
              </a:solidFill>
              <a:latin typeface="Lato"/>
              <a:ea typeface="Lato"/>
              <a:cs typeface="Lato"/>
              <a:sym typeface="Lato"/>
            </a:endParaRPr>
          </a:p>
        </p:txBody>
      </p:sp>
      <p:sp>
        <p:nvSpPr>
          <p:cNvPr id="158" name="Google Shape;158;p19"/>
          <p:cNvSpPr txBox="1"/>
          <p:nvPr>
            <p:ph idx="4294967295" type="title"/>
          </p:nvPr>
        </p:nvSpPr>
        <p:spPr>
          <a:xfrm>
            <a:off x="378075" y="294450"/>
            <a:ext cx="85035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CA">
                <a:solidFill>
                  <a:srgbClr val="274E13"/>
                </a:solidFill>
                <a:latin typeface="Josefin Sans"/>
                <a:ea typeface="Josefin Sans"/>
                <a:cs typeface="Josefin Sans"/>
                <a:sym typeface="Josefin Sans"/>
              </a:rPr>
              <a:t>Proposed Methodology</a:t>
            </a:r>
            <a:endParaRPr>
              <a:latin typeface="Josefin Sans"/>
              <a:ea typeface="Josefin Sans"/>
              <a:cs typeface="Josefin Sans"/>
              <a:sym typeface="Josefin Sans"/>
            </a:endParaRPr>
          </a:p>
        </p:txBody>
      </p:sp>
      <p:sp>
        <p:nvSpPr>
          <p:cNvPr id="159" name="Google Shape;159;p19"/>
          <p:cNvSpPr/>
          <p:nvPr/>
        </p:nvSpPr>
        <p:spPr>
          <a:xfrm>
            <a:off x="0" y="829650"/>
            <a:ext cx="3990900" cy="94200"/>
          </a:xfrm>
          <a:prstGeom prst="rect">
            <a:avLst/>
          </a:prstGeom>
          <a:solidFill>
            <a:srgbClr val="E0666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nvGrpSpPr>
          <p:cNvPr id="160" name="Google Shape;160;p19"/>
          <p:cNvGrpSpPr/>
          <p:nvPr/>
        </p:nvGrpSpPr>
        <p:grpSpPr>
          <a:xfrm>
            <a:off x="4843700" y="2166775"/>
            <a:ext cx="3888975" cy="2804675"/>
            <a:chOff x="5131675" y="1864050"/>
            <a:chExt cx="3888975" cy="2804675"/>
          </a:xfrm>
        </p:grpSpPr>
        <p:pic>
          <p:nvPicPr>
            <p:cNvPr id="161" name="Google Shape;161;p19" title="topdown11_17_2025_203227253795.png"/>
            <p:cNvPicPr preferRelativeResize="0"/>
            <p:nvPr/>
          </p:nvPicPr>
          <p:blipFill rotWithShape="1">
            <a:blip r:embed="rId3">
              <a:alphaModFix/>
            </a:blip>
            <a:srcRect b="23079" l="35309" r="34888" t="35596"/>
            <a:stretch/>
          </p:blipFill>
          <p:spPr>
            <a:xfrm rot="-5400000">
              <a:off x="5673825" y="1321900"/>
              <a:ext cx="2804675" cy="3888975"/>
            </a:xfrm>
            <a:prstGeom prst="rect">
              <a:avLst/>
            </a:prstGeom>
            <a:noFill/>
            <a:ln>
              <a:noFill/>
            </a:ln>
          </p:spPr>
        </p:pic>
        <p:sp>
          <p:nvSpPr>
            <p:cNvPr id="162" name="Google Shape;162;p19"/>
            <p:cNvSpPr/>
            <p:nvPr/>
          </p:nvSpPr>
          <p:spPr>
            <a:xfrm>
              <a:off x="7256175" y="3026575"/>
              <a:ext cx="312300" cy="3147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163" name="Google Shape;163;p19"/>
            <p:cNvCxnSpPr>
              <a:stCxn id="162" idx="2"/>
            </p:cNvCxnSpPr>
            <p:nvPr/>
          </p:nvCxnSpPr>
          <p:spPr>
            <a:xfrm flipH="1">
              <a:off x="6943875" y="3183925"/>
              <a:ext cx="312300" cy="11400"/>
            </a:xfrm>
            <a:prstGeom prst="straightConnector1">
              <a:avLst/>
            </a:prstGeom>
            <a:noFill/>
            <a:ln cap="flat" cmpd="sng" w="28575">
              <a:solidFill>
                <a:schemeClr val="lt1"/>
              </a:solidFill>
              <a:prstDash val="solid"/>
              <a:round/>
              <a:headEnd len="med" w="med" type="none"/>
              <a:tailEnd len="med" w="med" type="triangle"/>
            </a:ln>
          </p:spPr>
        </p:cxnSp>
        <p:pic>
          <p:nvPicPr>
            <p:cNvPr id="164" name="Google Shape;164;p19" title="human-boy-person-man-svgrepo-com.png"/>
            <p:cNvPicPr preferRelativeResize="0"/>
            <p:nvPr/>
          </p:nvPicPr>
          <p:blipFill>
            <a:blip r:embed="rId4">
              <a:alphaModFix/>
            </a:blip>
            <a:stretch>
              <a:fillRect/>
            </a:stretch>
          </p:blipFill>
          <p:spPr>
            <a:xfrm>
              <a:off x="7394650" y="2150375"/>
              <a:ext cx="397050" cy="868550"/>
            </a:xfrm>
            <a:prstGeom prst="rect">
              <a:avLst/>
            </a:prstGeom>
            <a:noFill/>
            <a:ln>
              <a:noFill/>
            </a:ln>
          </p:spPr>
        </p:pic>
        <p:sp>
          <p:nvSpPr>
            <p:cNvPr id="165" name="Google Shape;165;p19"/>
            <p:cNvSpPr txBox="1"/>
            <p:nvPr/>
          </p:nvSpPr>
          <p:spPr>
            <a:xfrm>
              <a:off x="6943875" y="2790175"/>
              <a:ext cx="254700" cy="23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CA" sz="1800">
                  <a:solidFill>
                    <a:schemeClr val="lt1"/>
                  </a:solidFill>
                </a:rPr>
                <a:t>v</a:t>
              </a:r>
              <a:endParaRPr sz="1800">
                <a:solidFill>
                  <a:schemeClr val="lt1"/>
                </a:solidFill>
              </a:endParaRPr>
            </a:p>
          </p:txBody>
        </p:sp>
        <p:sp>
          <p:nvSpPr>
            <p:cNvPr id="166" name="Google Shape;166;p19"/>
            <p:cNvSpPr/>
            <p:nvPr/>
          </p:nvSpPr>
          <p:spPr>
            <a:xfrm>
              <a:off x="6547350" y="2749200"/>
              <a:ext cx="847300" cy="869425"/>
            </a:xfrm>
            <a:custGeom>
              <a:rect b="b" l="l" r="r" t="t"/>
              <a:pathLst>
                <a:path extrusionOk="0" h="34777" w="33892">
                  <a:moveTo>
                    <a:pt x="0" y="0"/>
                  </a:moveTo>
                  <a:lnTo>
                    <a:pt x="33449" y="11518"/>
                  </a:lnTo>
                  <a:lnTo>
                    <a:pt x="33892" y="24144"/>
                  </a:lnTo>
                  <a:lnTo>
                    <a:pt x="443" y="34777"/>
                  </a:lnTo>
                  <a:close/>
                </a:path>
              </a:pathLst>
            </a:custGeom>
            <a:solidFill>
              <a:srgbClr val="EEEEEE">
                <a:alpha val="51900"/>
              </a:srgbClr>
            </a:solidFill>
            <a:ln>
              <a:noFill/>
            </a:ln>
          </p:spPr>
        </p:sp>
      </p:grpSp>
      <p:sp>
        <p:nvSpPr>
          <p:cNvPr id="167" name="Google Shape;167;p19"/>
          <p:cNvSpPr/>
          <p:nvPr/>
        </p:nvSpPr>
        <p:spPr>
          <a:xfrm>
            <a:off x="0" y="1470550"/>
            <a:ext cx="659400" cy="161700"/>
          </a:xfrm>
          <a:prstGeom prst="rect">
            <a:avLst/>
          </a:prstGeom>
          <a:solidFill>
            <a:srgbClr val="FFD96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nvGrpSpPr>
          <p:cNvPr id="168" name="Google Shape;168;p19"/>
          <p:cNvGrpSpPr/>
          <p:nvPr/>
        </p:nvGrpSpPr>
        <p:grpSpPr>
          <a:xfrm>
            <a:off x="455100" y="2143000"/>
            <a:ext cx="3888975" cy="2804675"/>
            <a:chOff x="5131675" y="1864050"/>
            <a:chExt cx="3888975" cy="2804675"/>
          </a:xfrm>
        </p:grpSpPr>
        <p:pic>
          <p:nvPicPr>
            <p:cNvPr id="169" name="Google Shape;169;p19" title="topdown11_17_2025_203227253795.png"/>
            <p:cNvPicPr preferRelativeResize="0"/>
            <p:nvPr/>
          </p:nvPicPr>
          <p:blipFill rotWithShape="1">
            <a:blip r:embed="rId3">
              <a:alphaModFix/>
            </a:blip>
            <a:srcRect b="23079" l="35309" r="34888" t="35596"/>
            <a:stretch/>
          </p:blipFill>
          <p:spPr>
            <a:xfrm rot="-5400000">
              <a:off x="5673825" y="1321900"/>
              <a:ext cx="2804675" cy="3888975"/>
            </a:xfrm>
            <a:prstGeom prst="rect">
              <a:avLst/>
            </a:prstGeom>
            <a:noFill/>
            <a:ln>
              <a:noFill/>
            </a:ln>
          </p:spPr>
        </p:pic>
        <p:sp>
          <p:nvSpPr>
            <p:cNvPr id="170" name="Google Shape;170;p19"/>
            <p:cNvSpPr/>
            <p:nvPr/>
          </p:nvSpPr>
          <p:spPr>
            <a:xfrm>
              <a:off x="7256175" y="3026575"/>
              <a:ext cx="312300" cy="3147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171" name="Google Shape;171;p19"/>
            <p:cNvCxnSpPr>
              <a:stCxn id="170" idx="2"/>
            </p:cNvCxnSpPr>
            <p:nvPr/>
          </p:nvCxnSpPr>
          <p:spPr>
            <a:xfrm flipH="1">
              <a:off x="6943875" y="3183925"/>
              <a:ext cx="312300" cy="11400"/>
            </a:xfrm>
            <a:prstGeom prst="straightConnector1">
              <a:avLst/>
            </a:prstGeom>
            <a:noFill/>
            <a:ln cap="flat" cmpd="sng" w="28575">
              <a:solidFill>
                <a:schemeClr val="lt1"/>
              </a:solidFill>
              <a:prstDash val="solid"/>
              <a:round/>
              <a:headEnd len="med" w="med" type="none"/>
              <a:tailEnd len="med" w="med" type="triangle"/>
            </a:ln>
          </p:spPr>
        </p:cxnSp>
        <p:pic>
          <p:nvPicPr>
            <p:cNvPr id="172" name="Google Shape;172;p19" title="human-boy-person-man-svgrepo-com.png"/>
            <p:cNvPicPr preferRelativeResize="0"/>
            <p:nvPr/>
          </p:nvPicPr>
          <p:blipFill>
            <a:blip r:embed="rId4">
              <a:alphaModFix/>
            </a:blip>
            <a:stretch>
              <a:fillRect/>
            </a:stretch>
          </p:blipFill>
          <p:spPr>
            <a:xfrm>
              <a:off x="7394650" y="2150375"/>
              <a:ext cx="397050" cy="868550"/>
            </a:xfrm>
            <a:prstGeom prst="rect">
              <a:avLst/>
            </a:prstGeom>
            <a:noFill/>
            <a:ln>
              <a:noFill/>
            </a:ln>
          </p:spPr>
        </p:pic>
        <p:sp>
          <p:nvSpPr>
            <p:cNvPr id="173" name="Google Shape;173;p19"/>
            <p:cNvSpPr txBox="1"/>
            <p:nvPr/>
          </p:nvSpPr>
          <p:spPr>
            <a:xfrm>
              <a:off x="6943875" y="2790175"/>
              <a:ext cx="254700" cy="23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CA" sz="1800">
                  <a:solidFill>
                    <a:schemeClr val="lt1"/>
                  </a:solidFill>
                </a:rPr>
                <a:t>v</a:t>
              </a:r>
              <a:endParaRPr sz="1800">
                <a:solidFill>
                  <a:schemeClr val="lt1"/>
                </a:solidFill>
              </a:endParaRPr>
            </a:p>
          </p:txBody>
        </p:sp>
        <p:sp>
          <p:nvSpPr>
            <p:cNvPr id="174" name="Google Shape;174;p19"/>
            <p:cNvSpPr/>
            <p:nvPr/>
          </p:nvSpPr>
          <p:spPr>
            <a:xfrm>
              <a:off x="6537275" y="3036350"/>
              <a:ext cx="851200" cy="314675"/>
            </a:xfrm>
            <a:custGeom>
              <a:rect b="b" l="l" r="r" t="t"/>
              <a:pathLst>
                <a:path extrusionOk="0" h="12587" w="34048">
                  <a:moveTo>
                    <a:pt x="0" y="0"/>
                  </a:moveTo>
                  <a:lnTo>
                    <a:pt x="33849" y="30"/>
                  </a:lnTo>
                  <a:lnTo>
                    <a:pt x="34048" y="12561"/>
                  </a:lnTo>
                  <a:lnTo>
                    <a:pt x="0" y="12587"/>
                  </a:lnTo>
                  <a:close/>
                </a:path>
              </a:pathLst>
            </a:custGeom>
            <a:solidFill>
              <a:srgbClr val="EEEEEE">
                <a:alpha val="51900"/>
              </a:srgbClr>
            </a:solidFill>
            <a:ln>
              <a:noFill/>
            </a:ln>
          </p:spPr>
        </p:sp>
      </p:grpSp>
      <p:sp>
        <p:nvSpPr>
          <p:cNvPr id="175" name="Google Shape;175;p19"/>
          <p:cNvSpPr txBox="1"/>
          <p:nvPr/>
        </p:nvSpPr>
        <p:spPr>
          <a:xfrm>
            <a:off x="1237750" y="1764275"/>
            <a:ext cx="2174700" cy="415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CA" sz="1500">
                <a:solidFill>
                  <a:schemeClr val="dk2"/>
                </a:solidFill>
                <a:latin typeface="Lato"/>
                <a:ea typeface="Lato"/>
                <a:cs typeface="Lato"/>
                <a:sym typeface="Lato"/>
              </a:rPr>
              <a:t>Human Visible Case </a:t>
            </a:r>
            <a:endParaRPr sz="1500">
              <a:solidFill>
                <a:schemeClr val="dk2"/>
              </a:solidFill>
              <a:latin typeface="Lato"/>
              <a:ea typeface="Lato"/>
              <a:cs typeface="Lato"/>
              <a:sym typeface="Lato"/>
            </a:endParaRPr>
          </a:p>
        </p:txBody>
      </p:sp>
      <p:sp>
        <p:nvSpPr>
          <p:cNvPr id="176" name="Google Shape;176;p19"/>
          <p:cNvSpPr txBox="1"/>
          <p:nvPr/>
        </p:nvSpPr>
        <p:spPr>
          <a:xfrm>
            <a:off x="5644025" y="1764275"/>
            <a:ext cx="2174700" cy="415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CA" sz="1500">
                <a:solidFill>
                  <a:schemeClr val="dk2"/>
                </a:solidFill>
                <a:latin typeface="Lato"/>
                <a:ea typeface="Lato"/>
                <a:cs typeface="Lato"/>
                <a:sym typeface="Lato"/>
              </a:rPr>
              <a:t>Human Invisible Case </a:t>
            </a:r>
            <a:endParaRPr sz="1500">
              <a:solidFill>
                <a:schemeClr val="dk2"/>
              </a:solidFill>
              <a:latin typeface="Lato"/>
              <a:ea typeface="Lato"/>
              <a:cs typeface="Lato"/>
              <a:sym typeface="La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20"/>
          <p:cNvSpPr txBox="1"/>
          <p:nvPr>
            <p:ph idx="4294967295" type="title"/>
          </p:nvPr>
        </p:nvSpPr>
        <p:spPr>
          <a:xfrm>
            <a:off x="378075" y="294450"/>
            <a:ext cx="85035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CA">
                <a:solidFill>
                  <a:srgbClr val="073763"/>
                </a:solidFill>
                <a:latin typeface="Josefin Sans"/>
                <a:ea typeface="Josefin Sans"/>
                <a:cs typeface="Josefin Sans"/>
                <a:sym typeface="Josefin Sans"/>
              </a:rPr>
              <a:t>Proposed Metrics</a:t>
            </a:r>
            <a:endParaRPr>
              <a:solidFill>
                <a:srgbClr val="073763"/>
              </a:solidFill>
              <a:latin typeface="Josefin Sans"/>
              <a:ea typeface="Josefin Sans"/>
              <a:cs typeface="Josefin Sans"/>
              <a:sym typeface="Josefin Sans"/>
            </a:endParaRPr>
          </a:p>
        </p:txBody>
      </p:sp>
      <p:sp>
        <p:nvSpPr>
          <p:cNvPr id="182" name="Google Shape;182;p20"/>
          <p:cNvSpPr/>
          <p:nvPr/>
        </p:nvSpPr>
        <p:spPr>
          <a:xfrm>
            <a:off x="0" y="829650"/>
            <a:ext cx="3124500" cy="105900"/>
          </a:xfrm>
          <a:prstGeom prst="rect">
            <a:avLst/>
          </a:prstGeom>
          <a:solidFill>
            <a:srgbClr val="A4C2F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83" name="Google Shape;183;p20"/>
          <p:cNvSpPr/>
          <p:nvPr/>
        </p:nvSpPr>
        <p:spPr>
          <a:xfrm>
            <a:off x="737600" y="1233750"/>
            <a:ext cx="3581400" cy="1606200"/>
          </a:xfrm>
          <a:prstGeom prst="roundRect">
            <a:avLst>
              <a:gd fmla="val 28333" name="adj"/>
            </a:avLst>
          </a:prstGeom>
          <a:solidFill>
            <a:srgbClr val="FFF2CC"/>
          </a:solidFill>
          <a:ln>
            <a:noFill/>
          </a:ln>
        </p:spPr>
        <p:txBody>
          <a:bodyPr anchorCtr="0" anchor="ctr" bIns="86500" lIns="86500" spcFirstLastPara="1" rIns="86500" wrap="square" tIns="86500">
            <a:noAutofit/>
          </a:bodyPr>
          <a:lstStyle/>
          <a:p>
            <a:pPr indent="0" lvl="0" marL="0" rtl="0" algn="l">
              <a:lnSpc>
                <a:spcPct val="115000"/>
              </a:lnSpc>
              <a:spcBef>
                <a:spcPts val="0"/>
              </a:spcBef>
              <a:spcAft>
                <a:spcPts val="0"/>
              </a:spcAft>
              <a:buNone/>
            </a:pPr>
            <a:r>
              <a:rPr b="1" lang="en-CA" sz="1324">
                <a:latin typeface="Lato"/>
                <a:ea typeface="Lato"/>
                <a:cs typeface="Lato"/>
                <a:sym typeface="Lato"/>
              </a:rPr>
              <a:t>Disturbance metrics</a:t>
            </a:r>
            <a:endParaRPr sz="1324">
              <a:latin typeface="Lato"/>
              <a:ea typeface="Lato"/>
              <a:cs typeface="Lato"/>
              <a:sym typeface="Lato"/>
            </a:endParaRPr>
          </a:p>
          <a:p>
            <a:pPr indent="-300431" lvl="0" marL="432621" rtl="0" algn="l">
              <a:lnSpc>
                <a:spcPct val="115000"/>
              </a:lnSpc>
              <a:spcBef>
                <a:spcPts val="0"/>
              </a:spcBef>
              <a:spcAft>
                <a:spcPts val="0"/>
              </a:spcAft>
              <a:buSzPts val="1325"/>
              <a:buFont typeface="Lato"/>
              <a:buChar char="●"/>
            </a:pPr>
            <a:r>
              <a:rPr lang="en-CA" sz="1324">
                <a:latin typeface="Lato"/>
                <a:ea typeface="Lato"/>
                <a:cs typeface="Lato"/>
                <a:sym typeface="Lato"/>
              </a:rPr>
              <a:t>R</a:t>
            </a:r>
            <a:r>
              <a:rPr lang="en-CA" sz="1324">
                <a:latin typeface="Lato"/>
                <a:ea typeface="Lato"/>
                <a:cs typeface="Lato"/>
                <a:sym typeface="Lato"/>
              </a:rPr>
              <a:t>obot-human min distance timeline</a:t>
            </a:r>
            <a:endParaRPr sz="1324">
              <a:latin typeface="Lato"/>
              <a:ea typeface="Lato"/>
              <a:cs typeface="Lato"/>
              <a:sym typeface="Lato"/>
            </a:endParaRPr>
          </a:p>
          <a:p>
            <a:pPr indent="-300431" lvl="0" marL="432621" rtl="0" algn="l">
              <a:lnSpc>
                <a:spcPct val="115000"/>
              </a:lnSpc>
              <a:spcBef>
                <a:spcPts val="0"/>
              </a:spcBef>
              <a:spcAft>
                <a:spcPts val="0"/>
              </a:spcAft>
              <a:buSzPts val="1325"/>
              <a:buFont typeface="Lato"/>
              <a:buChar char="●"/>
            </a:pPr>
            <a:r>
              <a:rPr lang="en-CA" sz="1324">
                <a:latin typeface="Lato"/>
                <a:ea typeface="Lato"/>
                <a:cs typeface="Lato"/>
                <a:sym typeface="Lato"/>
              </a:rPr>
              <a:t>Average intrusion fraction</a:t>
            </a:r>
            <a:endParaRPr sz="1324">
              <a:latin typeface="Lato"/>
              <a:ea typeface="Lato"/>
              <a:cs typeface="Lato"/>
              <a:sym typeface="Lato"/>
            </a:endParaRPr>
          </a:p>
          <a:p>
            <a:pPr indent="-300431" lvl="0" marL="432621" rtl="0" algn="l">
              <a:lnSpc>
                <a:spcPct val="115000"/>
              </a:lnSpc>
              <a:spcBef>
                <a:spcPts val="0"/>
              </a:spcBef>
              <a:spcAft>
                <a:spcPts val="0"/>
              </a:spcAft>
              <a:buSzPts val="1325"/>
              <a:buFont typeface="Lato"/>
              <a:buChar char="●"/>
            </a:pPr>
            <a:r>
              <a:rPr lang="en-CA" sz="1324">
                <a:latin typeface="Lato"/>
                <a:ea typeface="Lato"/>
                <a:cs typeface="Lato"/>
                <a:sym typeface="Lato"/>
              </a:rPr>
              <a:t>Distribution of intrusion durations</a:t>
            </a:r>
            <a:endParaRPr sz="1324">
              <a:latin typeface="Lato"/>
              <a:ea typeface="Lato"/>
              <a:cs typeface="Lato"/>
              <a:sym typeface="Lato"/>
            </a:endParaRPr>
          </a:p>
        </p:txBody>
      </p:sp>
      <p:sp>
        <p:nvSpPr>
          <p:cNvPr id="184" name="Google Shape;184;p20"/>
          <p:cNvSpPr/>
          <p:nvPr/>
        </p:nvSpPr>
        <p:spPr>
          <a:xfrm>
            <a:off x="4824975" y="1233750"/>
            <a:ext cx="3581400" cy="1606200"/>
          </a:xfrm>
          <a:prstGeom prst="roundRect">
            <a:avLst>
              <a:gd fmla="val 28333" name="adj"/>
            </a:avLst>
          </a:prstGeom>
          <a:solidFill>
            <a:srgbClr val="CFE2F3"/>
          </a:solidFill>
          <a:ln>
            <a:noFill/>
          </a:ln>
        </p:spPr>
        <p:txBody>
          <a:bodyPr anchorCtr="0" anchor="ctr" bIns="86500" lIns="86500" spcFirstLastPara="1" rIns="86500" wrap="square" tIns="86500">
            <a:noAutofit/>
          </a:bodyPr>
          <a:lstStyle/>
          <a:p>
            <a:pPr indent="0" lvl="0" marL="0" rtl="0" algn="l">
              <a:lnSpc>
                <a:spcPct val="115000"/>
              </a:lnSpc>
              <a:spcBef>
                <a:spcPts val="0"/>
              </a:spcBef>
              <a:spcAft>
                <a:spcPts val="0"/>
              </a:spcAft>
              <a:buNone/>
            </a:pPr>
            <a:r>
              <a:rPr b="1" lang="en-CA" sz="1324">
                <a:latin typeface="Lato"/>
                <a:ea typeface="Lato"/>
                <a:cs typeface="Lato"/>
                <a:sym typeface="Lato"/>
              </a:rPr>
              <a:t>Task success</a:t>
            </a:r>
            <a:endParaRPr b="1" sz="1324">
              <a:latin typeface="Lato"/>
              <a:ea typeface="Lato"/>
              <a:cs typeface="Lato"/>
              <a:sym typeface="Lato"/>
            </a:endParaRPr>
          </a:p>
          <a:p>
            <a:pPr indent="-300431" lvl="0" marL="432621" rtl="0" algn="l">
              <a:lnSpc>
                <a:spcPct val="115000"/>
              </a:lnSpc>
              <a:spcBef>
                <a:spcPts val="0"/>
              </a:spcBef>
              <a:spcAft>
                <a:spcPts val="0"/>
              </a:spcAft>
              <a:buSzPts val="1325"/>
              <a:buFont typeface="Lato"/>
              <a:buChar char="●"/>
            </a:pPr>
            <a:r>
              <a:rPr lang="en-CA" sz="1324">
                <a:latin typeface="Lato"/>
                <a:ea typeface="Lato"/>
                <a:cs typeface="Lato"/>
                <a:sym typeface="Lato"/>
              </a:rPr>
              <a:t>Task success percentage</a:t>
            </a:r>
            <a:endParaRPr sz="1324">
              <a:latin typeface="Lato"/>
              <a:ea typeface="Lato"/>
              <a:cs typeface="Lato"/>
              <a:sym typeface="Lato"/>
            </a:endParaRPr>
          </a:p>
          <a:p>
            <a:pPr indent="-300431" lvl="0" marL="432621" rtl="0" algn="l">
              <a:lnSpc>
                <a:spcPct val="115000"/>
              </a:lnSpc>
              <a:spcBef>
                <a:spcPts val="0"/>
              </a:spcBef>
              <a:spcAft>
                <a:spcPts val="0"/>
              </a:spcAft>
              <a:buSzPts val="1325"/>
              <a:buFont typeface="Lato"/>
              <a:buChar char="●"/>
            </a:pPr>
            <a:r>
              <a:rPr lang="en-CA" sz="1324">
                <a:latin typeface="Lato"/>
                <a:ea typeface="Lato"/>
                <a:cs typeface="Lato"/>
                <a:sym typeface="Lato"/>
              </a:rPr>
              <a:t>Task completion steps</a:t>
            </a:r>
            <a:endParaRPr sz="1324">
              <a:latin typeface="Lato"/>
              <a:ea typeface="Lato"/>
              <a:cs typeface="Lato"/>
              <a:sym typeface="Lato"/>
            </a:endParaRPr>
          </a:p>
        </p:txBody>
      </p:sp>
      <p:cxnSp>
        <p:nvCxnSpPr>
          <p:cNvPr id="185" name="Google Shape;185;p20"/>
          <p:cNvCxnSpPr>
            <a:stCxn id="183" idx="2"/>
            <a:endCxn id="186" idx="0"/>
          </p:cNvCxnSpPr>
          <p:nvPr/>
        </p:nvCxnSpPr>
        <p:spPr>
          <a:xfrm flipH="1">
            <a:off x="2525900" y="2839950"/>
            <a:ext cx="2400" cy="492300"/>
          </a:xfrm>
          <a:prstGeom prst="straightConnector1">
            <a:avLst/>
          </a:prstGeom>
          <a:noFill/>
          <a:ln cap="flat" cmpd="sng" w="38100">
            <a:solidFill>
              <a:srgbClr val="000000"/>
            </a:solidFill>
            <a:prstDash val="solid"/>
            <a:round/>
            <a:headEnd len="med" w="med" type="none"/>
            <a:tailEnd len="med" w="med" type="triangle"/>
          </a:ln>
        </p:spPr>
      </p:cxnSp>
      <p:sp>
        <p:nvSpPr>
          <p:cNvPr id="186" name="Google Shape;186;p20"/>
          <p:cNvSpPr/>
          <p:nvPr/>
        </p:nvSpPr>
        <p:spPr>
          <a:xfrm>
            <a:off x="735050" y="3332250"/>
            <a:ext cx="3581400" cy="1606200"/>
          </a:xfrm>
          <a:prstGeom prst="roundRect">
            <a:avLst>
              <a:gd fmla="val 28333" name="adj"/>
            </a:avLst>
          </a:prstGeom>
          <a:noFill/>
          <a:ln>
            <a:noFill/>
          </a:ln>
        </p:spPr>
        <p:txBody>
          <a:bodyPr anchorCtr="0" anchor="ctr" bIns="86500" lIns="86500" spcFirstLastPara="1" rIns="86500" wrap="square" tIns="86500">
            <a:noAutofit/>
          </a:bodyPr>
          <a:lstStyle/>
          <a:p>
            <a:pPr indent="0" lvl="0" marL="0" rtl="0" algn="l">
              <a:lnSpc>
                <a:spcPct val="115000"/>
              </a:lnSpc>
              <a:spcBef>
                <a:spcPts val="0"/>
              </a:spcBef>
              <a:spcAft>
                <a:spcPts val="0"/>
              </a:spcAft>
              <a:buNone/>
            </a:pPr>
            <a:r>
              <a:rPr lang="en-CA" sz="1324">
                <a:latin typeface="Lato"/>
                <a:ea typeface="Lato"/>
                <a:cs typeface="Lato"/>
                <a:sym typeface="Lato"/>
              </a:rPr>
              <a:t>To captures how much the robot interferes with the human’s task, which is the main objective of human-aware navigation</a:t>
            </a:r>
            <a:endParaRPr sz="1324">
              <a:latin typeface="Lato"/>
              <a:ea typeface="Lato"/>
              <a:cs typeface="Lato"/>
              <a:sym typeface="Lato"/>
            </a:endParaRPr>
          </a:p>
        </p:txBody>
      </p:sp>
      <p:cxnSp>
        <p:nvCxnSpPr>
          <p:cNvPr id="187" name="Google Shape;187;p20"/>
          <p:cNvCxnSpPr>
            <a:stCxn id="184" idx="2"/>
            <a:endCxn id="188" idx="0"/>
          </p:cNvCxnSpPr>
          <p:nvPr/>
        </p:nvCxnSpPr>
        <p:spPr>
          <a:xfrm>
            <a:off x="6615675" y="2839950"/>
            <a:ext cx="0" cy="492300"/>
          </a:xfrm>
          <a:prstGeom prst="straightConnector1">
            <a:avLst/>
          </a:prstGeom>
          <a:noFill/>
          <a:ln cap="flat" cmpd="sng" w="38100">
            <a:solidFill>
              <a:srgbClr val="000000"/>
            </a:solidFill>
            <a:prstDash val="solid"/>
            <a:round/>
            <a:headEnd len="med" w="med" type="none"/>
            <a:tailEnd len="med" w="med" type="triangle"/>
          </a:ln>
        </p:spPr>
      </p:cxnSp>
      <p:sp>
        <p:nvSpPr>
          <p:cNvPr id="188" name="Google Shape;188;p20"/>
          <p:cNvSpPr/>
          <p:nvPr/>
        </p:nvSpPr>
        <p:spPr>
          <a:xfrm>
            <a:off x="4824975" y="3332250"/>
            <a:ext cx="3581400" cy="1606200"/>
          </a:xfrm>
          <a:prstGeom prst="roundRect">
            <a:avLst>
              <a:gd fmla="val 28333" name="adj"/>
            </a:avLst>
          </a:prstGeom>
          <a:noFill/>
          <a:ln>
            <a:noFill/>
          </a:ln>
        </p:spPr>
        <p:txBody>
          <a:bodyPr anchorCtr="0" anchor="ctr" bIns="86500" lIns="86500" spcFirstLastPara="1" rIns="86500" wrap="square" tIns="86500">
            <a:noAutofit/>
          </a:bodyPr>
          <a:lstStyle/>
          <a:p>
            <a:pPr indent="0" lvl="0" marL="0" rtl="0" algn="l">
              <a:lnSpc>
                <a:spcPct val="115000"/>
              </a:lnSpc>
              <a:spcBef>
                <a:spcPts val="0"/>
              </a:spcBef>
              <a:spcAft>
                <a:spcPts val="0"/>
              </a:spcAft>
              <a:buNone/>
            </a:pPr>
            <a:r>
              <a:rPr lang="en-CA" sz="1324">
                <a:latin typeface="Lato"/>
                <a:ea typeface="Lato"/>
                <a:cs typeface="Lato"/>
                <a:sym typeface="Lato"/>
              </a:rPr>
              <a:t>To ensures that reducing disturbance does not compromise the robot’s ability to complete its tasks effectively</a:t>
            </a:r>
            <a:endParaRPr sz="1324">
              <a:latin typeface="Lato"/>
              <a:ea typeface="Lato"/>
              <a:cs typeface="Lato"/>
              <a:sym typeface="La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21"/>
          <p:cNvSpPr txBox="1"/>
          <p:nvPr>
            <p:ph idx="4294967295" type="title"/>
          </p:nvPr>
        </p:nvSpPr>
        <p:spPr>
          <a:xfrm>
            <a:off x="378075" y="294450"/>
            <a:ext cx="85035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CA">
                <a:solidFill>
                  <a:srgbClr val="073763"/>
                </a:solidFill>
                <a:latin typeface="Josefin Sans"/>
                <a:ea typeface="Josefin Sans"/>
                <a:cs typeface="Josefin Sans"/>
                <a:sym typeface="Josefin Sans"/>
              </a:rPr>
              <a:t>Experiment</a:t>
            </a:r>
            <a:endParaRPr>
              <a:solidFill>
                <a:srgbClr val="073763"/>
              </a:solidFill>
              <a:latin typeface="Josefin Sans"/>
              <a:ea typeface="Josefin Sans"/>
              <a:cs typeface="Josefin Sans"/>
              <a:sym typeface="Josefin Sans"/>
            </a:endParaRPr>
          </a:p>
        </p:txBody>
      </p:sp>
      <p:sp>
        <p:nvSpPr>
          <p:cNvPr id="194" name="Google Shape;194;p21"/>
          <p:cNvSpPr/>
          <p:nvPr/>
        </p:nvSpPr>
        <p:spPr>
          <a:xfrm>
            <a:off x="0" y="829650"/>
            <a:ext cx="2280900" cy="114600"/>
          </a:xfrm>
          <a:prstGeom prst="rect">
            <a:avLst/>
          </a:prstGeom>
          <a:solidFill>
            <a:srgbClr val="A4C2F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95" name="Google Shape;195;p21"/>
          <p:cNvSpPr/>
          <p:nvPr/>
        </p:nvSpPr>
        <p:spPr>
          <a:xfrm>
            <a:off x="378075" y="3134600"/>
            <a:ext cx="3153000" cy="1427400"/>
          </a:xfrm>
          <a:prstGeom prst="rect">
            <a:avLst/>
          </a:prstGeom>
          <a:solidFill>
            <a:srgbClr val="DFE5FF"/>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CA">
                <a:solidFill>
                  <a:schemeClr val="dk1"/>
                </a:solidFill>
                <a:latin typeface="Josefin Sans"/>
                <a:ea typeface="Josefin Sans"/>
                <a:cs typeface="Josefin Sans"/>
                <a:sym typeface="Josefin Sans"/>
              </a:rPr>
              <a:t>Human performs household tasks based on natural-language instructions. For example:</a:t>
            </a:r>
            <a:endParaRPr>
              <a:solidFill>
                <a:schemeClr val="dk1"/>
              </a:solidFill>
              <a:latin typeface="Josefin Sans"/>
              <a:ea typeface="Josefin Sans"/>
              <a:cs typeface="Josefin Sans"/>
              <a:sym typeface="Josefin Sans"/>
            </a:endParaRPr>
          </a:p>
          <a:p>
            <a:pPr indent="0" lvl="0" marL="0" rtl="0" algn="ctr">
              <a:spcBef>
                <a:spcPts val="0"/>
              </a:spcBef>
              <a:spcAft>
                <a:spcPts val="0"/>
              </a:spcAft>
              <a:buNone/>
            </a:pPr>
            <a:r>
              <a:rPr i="1" lang="en-CA">
                <a:solidFill>
                  <a:schemeClr val="dk1"/>
                </a:solidFill>
                <a:latin typeface="Josefin Sans"/>
                <a:ea typeface="Josefin Sans"/>
                <a:cs typeface="Josefin Sans"/>
                <a:sym typeface="Josefin Sans"/>
              </a:rPr>
              <a:t>“Place the candle and candle holder on the white table in the living room. Move the plant to the same table.”</a:t>
            </a:r>
            <a:endParaRPr i="1"/>
          </a:p>
        </p:txBody>
      </p:sp>
      <p:pic>
        <p:nvPicPr>
          <p:cNvPr id="196" name="Google Shape;196;p21"/>
          <p:cNvPicPr preferRelativeResize="0"/>
          <p:nvPr/>
        </p:nvPicPr>
        <p:blipFill>
          <a:blip r:embed="rId3">
            <a:alphaModFix/>
          </a:blip>
          <a:stretch>
            <a:fillRect/>
          </a:stretch>
        </p:blipFill>
        <p:spPr>
          <a:xfrm>
            <a:off x="4091850" y="1873200"/>
            <a:ext cx="687725" cy="687725"/>
          </a:xfrm>
          <a:prstGeom prst="rect">
            <a:avLst/>
          </a:prstGeom>
          <a:noFill/>
          <a:ln>
            <a:noFill/>
          </a:ln>
        </p:spPr>
      </p:pic>
      <p:pic>
        <p:nvPicPr>
          <p:cNvPr id="197" name="Google Shape;197;p21"/>
          <p:cNvPicPr preferRelativeResize="0"/>
          <p:nvPr/>
        </p:nvPicPr>
        <p:blipFill>
          <a:blip r:embed="rId4">
            <a:alphaModFix/>
          </a:blip>
          <a:stretch>
            <a:fillRect/>
          </a:stretch>
        </p:blipFill>
        <p:spPr>
          <a:xfrm>
            <a:off x="1610713" y="1451550"/>
            <a:ext cx="687724" cy="1369709"/>
          </a:xfrm>
          <a:prstGeom prst="rect">
            <a:avLst/>
          </a:prstGeom>
          <a:noFill/>
          <a:ln>
            <a:noFill/>
          </a:ln>
        </p:spPr>
      </p:pic>
      <p:sp>
        <p:nvSpPr>
          <p:cNvPr id="198" name="Google Shape;198;p21"/>
          <p:cNvSpPr txBox="1"/>
          <p:nvPr/>
        </p:nvSpPr>
        <p:spPr>
          <a:xfrm>
            <a:off x="5114325" y="1218150"/>
            <a:ext cx="1443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CA">
                <a:latin typeface="Lexend"/>
                <a:ea typeface="Lexend"/>
                <a:cs typeface="Lexend"/>
                <a:sym typeface="Lexend"/>
              </a:rPr>
              <a:t>T</a:t>
            </a:r>
            <a:r>
              <a:rPr lang="en-CA">
                <a:latin typeface="Lexend"/>
                <a:ea typeface="Lexend"/>
                <a:cs typeface="Lexend"/>
                <a:sym typeface="Lexend"/>
              </a:rPr>
              <a:t>wo</a:t>
            </a:r>
            <a:r>
              <a:rPr lang="en-CA">
                <a:latin typeface="Lexend"/>
                <a:ea typeface="Lexend"/>
                <a:cs typeface="Lexend"/>
                <a:sym typeface="Lexend"/>
              </a:rPr>
              <a:t> scenarios</a:t>
            </a:r>
            <a:endParaRPr>
              <a:latin typeface="Lexend"/>
              <a:ea typeface="Lexend"/>
              <a:cs typeface="Lexend"/>
              <a:sym typeface="Lexend"/>
            </a:endParaRPr>
          </a:p>
        </p:txBody>
      </p:sp>
      <p:sp>
        <p:nvSpPr>
          <p:cNvPr id="199" name="Google Shape;199;p21"/>
          <p:cNvSpPr/>
          <p:nvPr/>
        </p:nvSpPr>
        <p:spPr>
          <a:xfrm>
            <a:off x="5151000" y="1569525"/>
            <a:ext cx="1360800" cy="48900"/>
          </a:xfrm>
          <a:prstGeom prst="rect">
            <a:avLst/>
          </a:prstGeom>
          <a:solidFill>
            <a:srgbClr val="D5A6B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00" name="Google Shape;200;p21"/>
          <p:cNvSpPr txBox="1"/>
          <p:nvPr/>
        </p:nvSpPr>
        <p:spPr>
          <a:xfrm>
            <a:off x="3762225" y="2713700"/>
            <a:ext cx="1735200" cy="152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CA">
                <a:solidFill>
                  <a:srgbClr val="1A1A1A"/>
                </a:solidFill>
                <a:latin typeface="Josefin Sans"/>
                <a:ea typeface="Josefin Sans"/>
                <a:cs typeface="Josefin Sans"/>
                <a:sym typeface="Josefin Sans"/>
              </a:rPr>
              <a:t>Human-Only:</a:t>
            </a:r>
            <a:r>
              <a:rPr lang="en-CA">
                <a:solidFill>
                  <a:srgbClr val="1A1A1A"/>
                </a:solidFill>
                <a:latin typeface="Josefin Sans"/>
                <a:ea typeface="Josefin Sans"/>
                <a:cs typeface="Josefin Sans"/>
                <a:sym typeface="Josefin Sans"/>
              </a:rPr>
              <a:t> </a:t>
            </a:r>
            <a:r>
              <a:rPr lang="en-CA">
                <a:solidFill>
                  <a:srgbClr val="1A1A1A"/>
                </a:solidFill>
                <a:latin typeface="Josefin Sans"/>
                <a:ea typeface="Josefin Sans"/>
                <a:cs typeface="Josefin Sans"/>
                <a:sym typeface="Josefin Sans"/>
              </a:rPr>
              <a:t>The human completes their tasks while the robot does not move.</a:t>
            </a:r>
            <a:endParaRPr>
              <a:solidFill>
                <a:srgbClr val="1A1A1A"/>
              </a:solidFill>
              <a:latin typeface="Josefin Sans"/>
              <a:ea typeface="Josefin Sans"/>
              <a:cs typeface="Josefin Sans"/>
              <a:sym typeface="Josefin Sans"/>
            </a:endParaRPr>
          </a:p>
        </p:txBody>
      </p:sp>
      <p:sp>
        <p:nvSpPr>
          <p:cNvPr id="201" name="Google Shape;201;p21"/>
          <p:cNvSpPr txBox="1"/>
          <p:nvPr/>
        </p:nvSpPr>
        <p:spPr>
          <a:xfrm>
            <a:off x="5728575" y="2642150"/>
            <a:ext cx="3317400" cy="171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CA">
                <a:solidFill>
                  <a:srgbClr val="1A1A1A"/>
                </a:solidFill>
                <a:latin typeface="Josefin Sans"/>
                <a:ea typeface="Josefin Sans"/>
                <a:cs typeface="Josefin Sans"/>
                <a:sym typeface="Josefin Sans"/>
              </a:rPr>
              <a:t>Human with Robot: </a:t>
            </a:r>
            <a:r>
              <a:rPr lang="en-CA">
                <a:solidFill>
                  <a:srgbClr val="1A1A1A"/>
                </a:solidFill>
                <a:latin typeface="Josefin Sans"/>
                <a:ea typeface="Josefin Sans"/>
                <a:cs typeface="Josefin Sans"/>
                <a:sym typeface="Josefin Sans"/>
              </a:rPr>
              <a:t>The human performs their tasks while the robot navigates to assigned object goals in the environment. The robot will not navigate to the object currently being manipulated by the human.</a:t>
            </a:r>
            <a:endParaRPr>
              <a:solidFill>
                <a:srgbClr val="1A1A1A"/>
              </a:solidFill>
              <a:latin typeface="Josefin Sans"/>
              <a:ea typeface="Josefin Sans"/>
              <a:cs typeface="Josefin Sans"/>
              <a:sym typeface="Josefin Sans"/>
            </a:endParaRPr>
          </a:p>
        </p:txBody>
      </p:sp>
      <p:pic>
        <p:nvPicPr>
          <p:cNvPr id="202" name="Google Shape;202;p21"/>
          <p:cNvPicPr preferRelativeResize="0"/>
          <p:nvPr/>
        </p:nvPicPr>
        <p:blipFill>
          <a:blip r:embed="rId3">
            <a:alphaModFix/>
          </a:blip>
          <a:stretch>
            <a:fillRect/>
          </a:stretch>
        </p:blipFill>
        <p:spPr>
          <a:xfrm>
            <a:off x="6499950" y="1842225"/>
            <a:ext cx="687725" cy="687725"/>
          </a:xfrm>
          <a:prstGeom prst="rect">
            <a:avLst/>
          </a:prstGeom>
          <a:noFill/>
          <a:ln>
            <a:noFill/>
          </a:ln>
        </p:spPr>
      </p:pic>
      <p:pic>
        <p:nvPicPr>
          <p:cNvPr id="203" name="Google Shape;203;p21"/>
          <p:cNvPicPr preferRelativeResize="0"/>
          <p:nvPr/>
        </p:nvPicPr>
        <p:blipFill>
          <a:blip r:embed="rId5">
            <a:alphaModFix/>
          </a:blip>
          <a:stretch>
            <a:fillRect/>
          </a:stretch>
        </p:blipFill>
        <p:spPr>
          <a:xfrm>
            <a:off x="7712275" y="1801647"/>
            <a:ext cx="732325" cy="732325"/>
          </a:xfrm>
          <a:prstGeom prst="rect">
            <a:avLst/>
          </a:prstGeom>
          <a:noFill/>
          <a:ln>
            <a:noFill/>
          </a:ln>
        </p:spPr>
      </p:pic>
      <p:sp>
        <p:nvSpPr>
          <p:cNvPr id="204" name="Google Shape;204;p21"/>
          <p:cNvSpPr/>
          <p:nvPr/>
        </p:nvSpPr>
        <p:spPr>
          <a:xfrm>
            <a:off x="4890000" y="422850"/>
            <a:ext cx="4254000" cy="571500"/>
          </a:xfrm>
          <a:prstGeom prst="rect">
            <a:avLst/>
          </a:prstGeom>
          <a:solidFill>
            <a:srgbClr val="3D85C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45818E"/>
              </a:solidFill>
            </a:endParaRPr>
          </a:p>
        </p:txBody>
      </p:sp>
      <p:sp>
        <p:nvSpPr>
          <p:cNvPr id="205" name="Google Shape;205;p21"/>
          <p:cNvSpPr txBox="1"/>
          <p:nvPr>
            <p:ph idx="4294967295" type="title"/>
          </p:nvPr>
        </p:nvSpPr>
        <p:spPr>
          <a:xfrm>
            <a:off x="5009625" y="459150"/>
            <a:ext cx="1652400" cy="535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CA" sz="1800">
                <a:solidFill>
                  <a:schemeClr val="lt1"/>
                </a:solidFill>
                <a:latin typeface="Lexend"/>
                <a:ea typeface="Lexend"/>
                <a:cs typeface="Lexend"/>
                <a:sym typeface="Lexend"/>
              </a:rPr>
              <a:t>Our settings</a:t>
            </a:r>
            <a:endParaRPr sz="1800">
              <a:solidFill>
                <a:schemeClr val="lt1"/>
              </a:solidFill>
              <a:latin typeface="Lexend"/>
              <a:ea typeface="Lexend"/>
              <a:cs typeface="Lexend"/>
              <a:sym typeface="Lexend"/>
            </a:endParaRPr>
          </a:p>
        </p:txBody>
      </p:sp>
      <p:sp>
        <p:nvSpPr>
          <p:cNvPr id="206" name="Google Shape;206;p21"/>
          <p:cNvSpPr txBox="1"/>
          <p:nvPr/>
        </p:nvSpPr>
        <p:spPr>
          <a:xfrm>
            <a:off x="5728575" y="4074425"/>
            <a:ext cx="2841000" cy="73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CA">
                <a:solidFill>
                  <a:schemeClr val="dk2"/>
                </a:solidFill>
                <a:highlight>
                  <a:srgbClr val="E4F7DD"/>
                </a:highlight>
                <a:latin typeface="Josefin Sans"/>
                <a:ea typeface="Josefin Sans"/>
                <a:cs typeface="Josefin Sans"/>
                <a:sym typeface="Josefin Sans"/>
              </a:rPr>
              <a:t>#NotAdversarial</a:t>
            </a:r>
            <a:endParaRPr>
              <a:solidFill>
                <a:schemeClr val="dk2"/>
              </a:solidFill>
              <a:highlight>
                <a:srgbClr val="E4F7DD"/>
              </a:highlight>
              <a:latin typeface="Josefin Sans"/>
              <a:ea typeface="Josefin Sans"/>
              <a:cs typeface="Josefin Sans"/>
              <a:sym typeface="Josefin Sans"/>
            </a:endParaRPr>
          </a:p>
          <a:p>
            <a:pPr indent="0" lvl="0" marL="0" rtl="0" algn="l">
              <a:spcBef>
                <a:spcPts val="0"/>
              </a:spcBef>
              <a:spcAft>
                <a:spcPts val="0"/>
              </a:spcAft>
              <a:buNone/>
            </a:pPr>
            <a:r>
              <a:rPr lang="en-CA">
                <a:solidFill>
                  <a:schemeClr val="dk2"/>
                </a:solidFill>
                <a:highlight>
                  <a:srgbClr val="FFF2CC"/>
                </a:highlight>
                <a:latin typeface="Josefin Sans"/>
                <a:ea typeface="Josefin Sans"/>
                <a:cs typeface="Josefin Sans"/>
                <a:sym typeface="Josefin Sans"/>
              </a:rPr>
              <a:t>#NotCollaborative</a:t>
            </a:r>
            <a:endParaRPr>
              <a:solidFill>
                <a:schemeClr val="dk2"/>
              </a:solidFill>
              <a:highlight>
                <a:srgbClr val="FFF2CC"/>
              </a:highlight>
              <a:latin typeface="Josefin Sans"/>
              <a:ea typeface="Josefin Sans"/>
              <a:cs typeface="Josefin Sans"/>
              <a:sym typeface="Josefin Sans"/>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